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79"/>
  </p:handoutMasterIdLst>
  <p:sldIdLst>
    <p:sldId id="316" r:id="rId2"/>
    <p:sldId id="644" r:id="rId3"/>
    <p:sldId id="625" r:id="rId4"/>
    <p:sldId id="647" r:id="rId5"/>
    <p:sldId id="648" r:id="rId6"/>
    <p:sldId id="650" r:id="rId7"/>
    <p:sldId id="624" r:id="rId8"/>
    <p:sldId id="586" r:id="rId9"/>
    <p:sldId id="626" r:id="rId10"/>
    <p:sldId id="627" r:id="rId11"/>
    <p:sldId id="629" r:id="rId12"/>
    <p:sldId id="651" r:id="rId13"/>
    <p:sldId id="631" r:id="rId14"/>
    <p:sldId id="495" r:id="rId15"/>
    <p:sldId id="524" r:id="rId16"/>
    <p:sldId id="525" r:id="rId17"/>
    <p:sldId id="634" r:id="rId18"/>
    <p:sldId id="636" r:id="rId19"/>
    <p:sldId id="638" r:id="rId20"/>
    <p:sldId id="639" r:id="rId21"/>
    <p:sldId id="640" r:id="rId22"/>
    <p:sldId id="641" r:id="rId23"/>
    <p:sldId id="642" r:id="rId24"/>
    <p:sldId id="653" r:id="rId25"/>
    <p:sldId id="645" r:id="rId26"/>
    <p:sldId id="598" r:id="rId27"/>
    <p:sldId id="599" r:id="rId28"/>
    <p:sldId id="600" r:id="rId29"/>
    <p:sldId id="601" r:id="rId30"/>
    <p:sldId id="602" r:id="rId31"/>
    <p:sldId id="603" r:id="rId32"/>
    <p:sldId id="604" r:id="rId33"/>
    <p:sldId id="605" r:id="rId34"/>
    <p:sldId id="606" r:id="rId35"/>
    <p:sldId id="608" r:id="rId36"/>
    <p:sldId id="609" r:id="rId37"/>
    <p:sldId id="610" r:id="rId38"/>
    <p:sldId id="611" r:id="rId39"/>
    <p:sldId id="612" r:id="rId40"/>
    <p:sldId id="613" r:id="rId41"/>
    <p:sldId id="614" r:id="rId42"/>
    <p:sldId id="615" r:id="rId43"/>
    <p:sldId id="663" r:id="rId44"/>
    <p:sldId id="664" r:id="rId45"/>
    <p:sldId id="684" r:id="rId46"/>
    <p:sldId id="685" r:id="rId47"/>
    <p:sldId id="665" r:id="rId48"/>
    <p:sldId id="655" r:id="rId49"/>
    <p:sldId id="666" r:id="rId50"/>
    <p:sldId id="662" r:id="rId51"/>
    <p:sldId id="616" r:id="rId52"/>
    <p:sldId id="617" r:id="rId53"/>
    <p:sldId id="618" r:id="rId54"/>
    <p:sldId id="619" r:id="rId55"/>
    <p:sldId id="660" r:id="rId56"/>
    <p:sldId id="661" r:id="rId57"/>
    <p:sldId id="667" r:id="rId58"/>
    <p:sldId id="668" r:id="rId59"/>
    <p:sldId id="659" r:id="rId60"/>
    <p:sldId id="672" r:id="rId61"/>
    <p:sldId id="671" r:id="rId62"/>
    <p:sldId id="657" r:id="rId63"/>
    <p:sldId id="674" r:id="rId64"/>
    <p:sldId id="675" r:id="rId65"/>
    <p:sldId id="686" r:id="rId66"/>
    <p:sldId id="676" r:id="rId67"/>
    <p:sldId id="687" r:id="rId68"/>
    <p:sldId id="681" r:id="rId69"/>
    <p:sldId id="688" r:id="rId70"/>
    <p:sldId id="689" r:id="rId71"/>
    <p:sldId id="690" r:id="rId72"/>
    <p:sldId id="678" r:id="rId73"/>
    <p:sldId id="679" r:id="rId74"/>
    <p:sldId id="620" r:id="rId75"/>
    <p:sldId id="622" r:id="rId76"/>
    <p:sldId id="643" r:id="rId77"/>
    <p:sldId id="523" r:id="rId78"/>
  </p:sldIdLst>
  <p:sldSz cx="9144000" cy="6858000" type="screen4x3"/>
  <p:notesSz cx="7315200" cy="9601200"/>
  <p:defaultTextStyle>
    <a:defPPr>
      <a:defRPr lang="en-US"/>
    </a:defPPr>
    <a:lvl1pPr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5pPr>
    <a:lvl6pPr marL="2286000" algn="l" defTabSz="914400" rtl="0" eaLnBrk="1" latinLnBrk="0" hangingPunct="1">
      <a:defRPr sz="1600" kern="1200">
        <a:solidFill>
          <a:schemeClr val="tx1"/>
        </a:solidFill>
        <a:latin typeface="Arial" panose="020B0604020202020204" pitchFamily="34" charset="0"/>
        <a:ea typeface="+mn-ea"/>
        <a:cs typeface="+mn-cs"/>
      </a:defRPr>
    </a:lvl6pPr>
    <a:lvl7pPr marL="2743200" algn="l" defTabSz="914400" rtl="0" eaLnBrk="1" latinLnBrk="0" hangingPunct="1">
      <a:defRPr sz="1600" kern="1200">
        <a:solidFill>
          <a:schemeClr val="tx1"/>
        </a:solidFill>
        <a:latin typeface="Arial" panose="020B0604020202020204" pitchFamily="34" charset="0"/>
        <a:ea typeface="+mn-ea"/>
        <a:cs typeface="+mn-cs"/>
      </a:defRPr>
    </a:lvl7pPr>
    <a:lvl8pPr marL="3200400" algn="l" defTabSz="914400" rtl="0" eaLnBrk="1" latinLnBrk="0" hangingPunct="1">
      <a:defRPr sz="1600" kern="1200">
        <a:solidFill>
          <a:schemeClr val="tx1"/>
        </a:solidFill>
        <a:latin typeface="Arial" panose="020B0604020202020204" pitchFamily="34" charset="0"/>
        <a:ea typeface="+mn-ea"/>
        <a:cs typeface="+mn-cs"/>
      </a:defRPr>
    </a:lvl8pPr>
    <a:lvl9pPr marL="3657600" algn="l" defTabSz="914400" rtl="0" eaLnBrk="1" latinLnBrk="0" hangingPunct="1">
      <a:defRPr sz="16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2521"/>
    <a:srgbClr val="990000"/>
    <a:srgbClr val="000066"/>
    <a:srgbClr val="C0C0C0"/>
    <a:srgbClr val="2A3549"/>
    <a:srgbClr val="996633"/>
    <a:srgbClr val="420000"/>
    <a:srgbClr val="777777"/>
    <a:srgbClr val="00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750" autoAdjust="0"/>
    <p:restoredTop sz="94650" autoAdjust="0"/>
  </p:normalViewPr>
  <p:slideViewPr>
    <p:cSldViewPr snapToGrid="0">
      <p:cViewPr varScale="1">
        <p:scale>
          <a:sx n="132" d="100"/>
          <a:sy n="132" d="100"/>
        </p:scale>
        <p:origin x="806" y="69"/>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43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87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07" tIns="48304" rIns="96607" bIns="48304" numCol="1" anchor="t" anchorCtr="0" compatLnSpc="1">
            <a:prstTxWarp prst="textNoShape">
              <a:avLst/>
            </a:prstTxWarp>
          </a:bodyPr>
          <a:lstStyle>
            <a:lvl1pPr defTabSz="966788" eaLnBrk="1" hangingPunct="1">
              <a:buClrTx/>
              <a:buFontTx/>
              <a:buNone/>
              <a:defRPr sz="1300">
                <a:latin typeface="Arial" charset="0"/>
              </a:defRPr>
            </a:lvl1pPr>
          </a:lstStyle>
          <a:p>
            <a:pPr>
              <a:defRPr/>
            </a:pPr>
            <a:endParaRPr lang="en-US"/>
          </a:p>
        </p:txBody>
      </p:sp>
      <p:sp>
        <p:nvSpPr>
          <p:cNvPr id="28877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07" tIns="48304" rIns="96607" bIns="48304" numCol="1" anchor="t" anchorCtr="0" compatLnSpc="1">
            <a:prstTxWarp prst="textNoShape">
              <a:avLst/>
            </a:prstTxWarp>
          </a:bodyPr>
          <a:lstStyle>
            <a:lvl1pPr algn="r" defTabSz="966788" eaLnBrk="1" hangingPunct="1">
              <a:buClrTx/>
              <a:buFontTx/>
              <a:buNone/>
              <a:defRPr sz="1300">
                <a:latin typeface="Arial" charset="0"/>
              </a:defRPr>
            </a:lvl1pPr>
          </a:lstStyle>
          <a:p>
            <a:pPr>
              <a:defRPr/>
            </a:pPr>
            <a:endParaRPr lang="en-US"/>
          </a:p>
        </p:txBody>
      </p:sp>
      <p:sp>
        <p:nvSpPr>
          <p:cNvPr id="288772"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07" tIns="48304" rIns="96607" bIns="48304" numCol="1" anchor="b" anchorCtr="0" compatLnSpc="1">
            <a:prstTxWarp prst="textNoShape">
              <a:avLst/>
            </a:prstTxWarp>
          </a:bodyPr>
          <a:lstStyle>
            <a:lvl1pPr defTabSz="966788" eaLnBrk="1" hangingPunct="1">
              <a:buClrTx/>
              <a:buFontTx/>
              <a:buNone/>
              <a:defRPr sz="1300">
                <a:latin typeface="Arial" charset="0"/>
              </a:defRPr>
            </a:lvl1pPr>
          </a:lstStyle>
          <a:p>
            <a:pPr>
              <a:defRPr/>
            </a:pPr>
            <a:endParaRPr lang="en-US"/>
          </a:p>
        </p:txBody>
      </p:sp>
      <p:sp>
        <p:nvSpPr>
          <p:cNvPr id="28877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07" tIns="48304" rIns="96607" bIns="48304" numCol="1" anchor="b" anchorCtr="0" compatLnSpc="1">
            <a:prstTxWarp prst="textNoShape">
              <a:avLst/>
            </a:prstTxWarp>
          </a:bodyPr>
          <a:lstStyle>
            <a:lvl1pPr algn="r" defTabSz="966788" eaLnBrk="1" hangingPunct="1">
              <a:buClrTx/>
              <a:buFontTx/>
              <a:buNone/>
              <a:defRPr sz="1300"/>
            </a:lvl1pPr>
          </a:lstStyle>
          <a:p>
            <a:pPr>
              <a:defRPr/>
            </a:pPr>
            <a:fld id="{D705E5B3-5A48-499F-BF98-968978D7B0C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D21190A-25F6-484F-957A-8F9E6623A038}" type="slidenum">
              <a:rPr lang="en-US" altLang="en-US"/>
              <a:pPr>
                <a:defRPr/>
              </a:pPr>
              <a:t>‹#›</a:t>
            </a:fld>
            <a:endParaRPr lang="en-US" altLang="en-US"/>
          </a:p>
        </p:txBody>
      </p:sp>
    </p:spTree>
    <p:extLst>
      <p:ext uri="{BB962C8B-B14F-4D97-AF65-F5344CB8AC3E}">
        <p14:creationId xmlns:p14="http://schemas.microsoft.com/office/powerpoint/2010/main" val="90373470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97F88E5-C5FA-418C-9D86-5CCB5736F478}" type="slidenum">
              <a:rPr lang="en-US" altLang="en-US"/>
              <a:pPr>
                <a:defRPr/>
              </a:pPr>
              <a:t>‹#›</a:t>
            </a:fld>
            <a:endParaRPr lang="en-US" altLang="en-US"/>
          </a:p>
        </p:txBody>
      </p:sp>
    </p:spTree>
    <p:extLst>
      <p:ext uri="{BB962C8B-B14F-4D97-AF65-F5344CB8AC3E}">
        <p14:creationId xmlns:p14="http://schemas.microsoft.com/office/powerpoint/2010/main" val="281072009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1613046-6A48-4F2D-8ED6-87EB6E2D336D}" type="slidenum">
              <a:rPr lang="en-US" altLang="en-US"/>
              <a:pPr>
                <a:defRPr/>
              </a:pPr>
              <a:t>‹#›</a:t>
            </a:fld>
            <a:endParaRPr lang="en-US" altLang="en-US"/>
          </a:p>
        </p:txBody>
      </p:sp>
    </p:spTree>
    <p:extLst>
      <p:ext uri="{BB962C8B-B14F-4D97-AF65-F5344CB8AC3E}">
        <p14:creationId xmlns:p14="http://schemas.microsoft.com/office/powerpoint/2010/main" val="137127038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13CE07F-99DB-41B1-B9DF-6A4CAA3CB3E9}" type="slidenum">
              <a:rPr lang="en-US" altLang="en-US"/>
              <a:pPr>
                <a:defRPr/>
              </a:pPr>
              <a:t>‹#›</a:t>
            </a:fld>
            <a:endParaRPr lang="en-US" altLang="en-US"/>
          </a:p>
        </p:txBody>
      </p:sp>
    </p:spTree>
    <p:extLst>
      <p:ext uri="{BB962C8B-B14F-4D97-AF65-F5344CB8AC3E}">
        <p14:creationId xmlns:p14="http://schemas.microsoft.com/office/powerpoint/2010/main" val="2689951886"/>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F7C47D9-B2DC-4696-9515-492D4C455035}" type="slidenum">
              <a:rPr lang="en-US" altLang="en-US"/>
              <a:pPr>
                <a:defRPr/>
              </a:pPr>
              <a:t>‹#›</a:t>
            </a:fld>
            <a:endParaRPr lang="en-US" altLang="en-US"/>
          </a:p>
        </p:txBody>
      </p:sp>
    </p:spTree>
    <p:extLst>
      <p:ext uri="{BB962C8B-B14F-4D97-AF65-F5344CB8AC3E}">
        <p14:creationId xmlns:p14="http://schemas.microsoft.com/office/powerpoint/2010/main" val="306027261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8A04B9C-E7A7-45BF-990B-967A8ECA3BD5}" type="slidenum">
              <a:rPr lang="en-US" altLang="en-US"/>
              <a:pPr>
                <a:defRPr/>
              </a:pPr>
              <a:t>‹#›</a:t>
            </a:fld>
            <a:endParaRPr lang="en-US" altLang="en-US"/>
          </a:p>
        </p:txBody>
      </p:sp>
    </p:spTree>
    <p:extLst>
      <p:ext uri="{BB962C8B-B14F-4D97-AF65-F5344CB8AC3E}">
        <p14:creationId xmlns:p14="http://schemas.microsoft.com/office/powerpoint/2010/main" val="14473562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6F06D85-B448-499D-B1D0-EBEF4901354B}" type="slidenum">
              <a:rPr lang="en-US" altLang="en-US"/>
              <a:pPr>
                <a:defRPr/>
              </a:pPr>
              <a:t>‹#›</a:t>
            </a:fld>
            <a:endParaRPr lang="en-US" altLang="en-US"/>
          </a:p>
        </p:txBody>
      </p:sp>
    </p:spTree>
    <p:extLst>
      <p:ext uri="{BB962C8B-B14F-4D97-AF65-F5344CB8AC3E}">
        <p14:creationId xmlns:p14="http://schemas.microsoft.com/office/powerpoint/2010/main" val="97925324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7BF3ADB-1AD2-409B-9C5C-BB54E56ED12E}" type="slidenum">
              <a:rPr lang="en-US" altLang="en-US"/>
              <a:pPr>
                <a:defRPr/>
              </a:pPr>
              <a:t>‹#›</a:t>
            </a:fld>
            <a:endParaRPr lang="en-US" altLang="en-US"/>
          </a:p>
        </p:txBody>
      </p:sp>
    </p:spTree>
    <p:extLst>
      <p:ext uri="{BB962C8B-B14F-4D97-AF65-F5344CB8AC3E}">
        <p14:creationId xmlns:p14="http://schemas.microsoft.com/office/powerpoint/2010/main" val="372878478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B0E2D6B-FDE2-4CB3-A5AD-B3CD6E672532}" type="slidenum">
              <a:rPr lang="en-US" altLang="en-US"/>
              <a:pPr>
                <a:defRPr/>
              </a:pPr>
              <a:t>‹#›</a:t>
            </a:fld>
            <a:endParaRPr lang="en-US" altLang="en-US"/>
          </a:p>
        </p:txBody>
      </p:sp>
    </p:spTree>
    <p:extLst>
      <p:ext uri="{BB962C8B-B14F-4D97-AF65-F5344CB8AC3E}">
        <p14:creationId xmlns:p14="http://schemas.microsoft.com/office/powerpoint/2010/main" val="255153106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5A817878-E709-4C9F-9CBF-3C5DCCBAD143}" type="slidenum">
              <a:rPr lang="en-US" altLang="en-US"/>
              <a:pPr>
                <a:defRPr/>
              </a:pPr>
              <a:t>‹#›</a:t>
            </a:fld>
            <a:endParaRPr lang="en-US" altLang="en-US"/>
          </a:p>
        </p:txBody>
      </p:sp>
    </p:spTree>
    <p:extLst>
      <p:ext uri="{BB962C8B-B14F-4D97-AF65-F5344CB8AC3E}">
        <p14:creationId xmlns:p14="http://schemas.microsoft.com/office/powerpoint/2010/main" val="279558053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65EF50D-4CEB-4641-9946-F4B9697681B2}" type="slidenum">
              <a:rPr lang="en-US" altLang="en-US"/>
              <a:pPr>
                <a:defRPr/>
              </a:pPr>
              <a:t>‹#›</a:t>
            </a:fld>
            <a:endParaRPr lang="en-US" altLang="en-US"/>
          </a:p>
        </p:txBody>
      </p:sp>
    </p:spTree>
    <p:extLst>
      <p:ext uri="{BB962C8B-B14F-4D97-AF65-F5344CB8AC3E}">
        <p14:creationId xmlns:p14="http://schemas.microsoft.com/office/powerpoint/2010/main" val="249552353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E85F0C4-0063-4E27-80EF-975ACEE76674}" type="slidenum">
              <a:rPr lang="en-US" altLang="en-US"/>
              <a:pPr>
                <a:defRPr/>
              </a:pPr>
              <a:t>‹#›</a:t>
            </a:fld>
            <a:endParaRPr lang="en-US" altLang="en-US"/>
          </a:p>
        </p:txBody>
      </p:sp>
    </p:spTree>
    <p:extLst>
      <p:ext uri="{BB962C8B-B14F-4D97-AF65-F5344CB8AC3E}">
        <p14:creationId xmlns:p14="http://schemas.microsoft.com/office/powerpoint/2010/main" val="35631296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buClrTx/>
              <a:buFontTx/>
              <a:buNone/>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buClrTx/>
              <a:buFontTx/>
              <a:buNone/>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buClrTx/>
              <a:buFontTx/>
              <a:buNone/>
              <a:defRPr sz="1400"/>
            </a:lvl1pPr>
          </a:lstStyle>
          <a:p>
            <a:pPr>
              <a:defRPr/>
            </a:pPr>
            <a:fld id="{A20AC299-B197-4BD1-B534-BC315AA0CFD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4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sites.google.com/site/fritzgntr/home" TargetMode="External"/><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jpg"/><Relationship Id="rId1" Type="http://schemas.openxmlformats.org/officeDocument/2006/relationships/slideLayout" Target="../slideLayouts/slideLayout7.xml"/><Relationship Id="rId5" Type="http://schemas.openxmlformats.org/officeDocument/2006/relationships/image" Target="../media/image36.jpg"/><Relationship Id="rId4" Type="http://schemas.openxmlformats.org/officeDocument/2006/relationships/image" Target="../media/image35.jpg"/></Relationships>
</file>

<file path=ppt/slides/_rels/slide58.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hyperlink" Target="https://sites.google.com/site/fritzgntr/home" TargetMode="Externa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41.jpg"/><Relationship Id="rId7" Type="http://schemas.openxmlformats.org/officeDocument/2006/relationships/image" Target="../media/image44.jpg"/><Relationship Id="rId2" Type="http://schemas.openxmlformats.org/officeDocument/2006/relationships/image" Target="../media/image33.jpg"/><Relationship Id="rId1" Type="http://schemas.openxmlformats.org/officeDocument/2006/relationships/slideLayout" Target="../slideLayouts/slideLayout7.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39.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54.jpg"/><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image" Target="../media/image53.jpg"/><Relationship Id="rId1" Type="http://schemas.openxmlformats.org/officeDocument/2006/relationships/slideLayout" Target="../slideLayouts/slideLayout7.xml"/><Relationship Id="rId4" Type="http://schemas.openxmlformats.org/officeDocument/2006/relationships/image" Target="../media/image56.jpg"/></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3.jpg"/><Relationship Id="rId1" Type="http://schemas.openxmlformats.org/officeDocument/2006/relationships/slideLayout" Target="../slideLayouts/slideLayout7.xml"/><Relationship Id="rId5" Type="http://schemas.openxmlformats.org/officeDocument/2006/relationships/image" Target="../media/image59.jpg"/><Relationship Id="rId4" Type="http://schemas.openxmlformats.org/officeDocument/2006/relationships/image" Target="../media/image58.jpg"/></Relationships>
</file>

<file path=ppt/slides/_rels/slide71.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ext Box 2">
            <a:extLst>
              <a:ext uri="{FF2B5EF4-FFF2-40B4-BE49-F238E27FC236}">
                <a16:creationId xmlns:a16="http://schemas.microsoft.com/office/drawing/2014/main" id="{D636773C-FD5D-4680-B285-A671E790BD9C}"/>
              </a:ext>
            </a:extLst>
          </p:cNvPr>
          <p:cNvSpPr txBox="1">
            <a:spLocks noChangeArrowheads="1"/>
          </p:cNvSpPr>
          <p:nvPr/>
        </p:nvSpPr>
        <p:spPr bwMode="auto">
          <a:xfrm>
            <a:off x="2139165" y="1872309"/>
            <a:ext cx="472440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Two varieties of causation…</a:t>
            </a:r>
          </a:p>
        </p:txBody>
      </p:sp>
      <p:sp>
        <p:nvSpPr>
          <p:cNvPr id="6" name="Text Box 2">
            <a:extLst>
              <a:ext uri="{FF2B5EF4-FFF2-40B4-BE49-F238E27FC236}">
                <a16:creationId xmlns:a16="http://schemas.microsoft.com/office/drawing/2014/main" id="{15FE5EAD-588E-468F-B0CA-8BE7D192363E}"/>
              </a:ext>
            </a:extLst>
          </p:cNvPr>
          <p:cNvSpPr txBox="1">
            <a:spLocks noChangeArrowheads="1"/>
          </p:cNvSpPr>
          <p:nvPr/>
        </p:nvSpPr>
        <p:spPr bwMode="auto">
          <a:xfrm>
            <a:off x="2139165" y="2552001"/>
            <a:ext cx="54864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400" b="1" dirty="0">
                <a:solidFill>
                  <a:srgbClr val="990000"/>
                </a:solidFill>
                <a:ea typeface="宋体" panose="02010600030101010101" pitchFamily="2" charset="-122"/>
              </a:rPr>
              <a:t>Structural Causation:</a:t>
            </a:r>
          </a:p>
          <a:p>
            <a:pPr eaLnBrk="1" hangingPunct="1">
              <a:lnSpc>
                <a:spcPct val="9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Patterns of statistical association…</a:t>
            </a:r>
          </a:p>
        </p:txBody>
      </p:sp>
      <p:sp>
        <p:nvSpPr>
          <p:cNvPr id="7" name="Text Box 2">
            <a:extLst>
              <a:ext uri="{FF2B5EF4-FFF2-40B4-BE49-F238E27FC236}">
                <a16:creationId xmlns:a16="http://schemas.microsoft.com/office/drawing/2014/main" id="{8FD6A2F9-FB75-4032-85FB-F1F0EFF72BDC}"/>
              </a:ext>
            </a:extLst>
          </p:cNvPr>
          <p:cNvSpPr txBox="1">
            <a:spLocks noChangeArrowheads="1"/>
          </p:cNvSpPr>
          <p:nvPr/>
        </p:nvSpPr>
        <p:spPr bwMode="auto">
          <a:xfrm>
            <a:off x="2139165" y="3373571"/>
            <a:ext cx="603726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400" b="1" dirty="0">
                <a:solidFill>
                  <a:srgbClr val="990000"/>
                </a:solidFill>
                <a:ea typeface="宋体" panose="02010600030101010101" pitchFamily="2" charset="-122"/>
              </a:rPr>
              <a:t>Actual Causation:</a:t>
            </a:r>
          </a:p>
          <a:p>
            <a:pPr eaLnBrk="1" hangingPunct="1">
              <a:lnSpc>
                <a:spcPct val="9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Accounting for things that have already </a:t>
            </a:r>
          </a:p>
          <a:p>
            <a:pPr eaLnBrk="1" hangingPunct="1">
              <a:lnSpc>
                <a:spcPct val="9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happened…</a:t>
            </a:r>
          </a:p>
        </p:txBody>
      </p:sp>
      <p:sp>
        <p:nvSpPr>
          <p:cNvPr id="12" name="Text Box 2">
            <a:extLst>
              <a:ext uri="{FF2B5EF4-FFF2-40B4-BE49-F238E27FC236}">
                <a16:creationId xmlns:a16="http://schemas.microsoft.com/office/drawing/2014/main" id="{1ABC2947-B6FB-49F9-B65E-D82DA0A15D5A}"/>
              </a:ext>
            </a:extLst>
          </p:cNvPr>
          <p:cNvSpPr txBox="1">
            <a:spLocks noChangeArrowheads="1"/>
          </p:cNvSpPr>
          <p:nvPr/>
        </p:nvSpPr>
        <p:spPr bwMode="auto">
          <a:xfrm>
            <a:off x="2139165" y="4528476"/>
            <a:ext cx="5486400" cy="1420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Causal Selection Problem:</a:t>
            </a:r>
          </a:p>
          <a:p>
            <a:pPr eaLnBrk="1" hangingPunct="1">
              <a:lnSpc>
                <a:spcPct val="9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Which factors to elevate </a:t>
            </a:r>
          </a:p>
          <a:p>
            <a:pPr eaLnBrk="1" hangingPunct="1">
              <a:lnSpc>
                <a:spcPct val="9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to the status of “cause” </a:t>
            </a:r>
          </a:p>
          <a:p>
            <a:pPr eaLnBrk="1" hangingPunct="1">
              <a:lnSpc>
                <a:spcPct val="9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of the actual effect?</a:t>
            </a:r>
          </a:p>
        </p:txBody>
      </p:sp>
      <p:pic>
        <p:nvPicPr>
          <p:cNvPr id="13" name="Picture 2" descr="http://www.improvisedlife.com/cms/wp-content/uploads/2014/03/ai-weiwei-dropping_vase-copy.jpg">
            <a:extLst>
              <a:ext uri="{FF2B5EF4-FFF2-40B4-BE49-F238E27FC236}">
                <a16:creationId xmlns:a16="http://schemas.microsoft.com/office/drawing/2014/main" id="{E13EF341-F61A-47F2-A3E1-3C06CF3FFF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7004" r="1633" b="1431"/>
          <a:stretch>
            <a:fillRect/>
          </a:stretch>
        </p:blipFill>
        <p:spPr bwMode="auto">
          <a:xfrm>
            <a:off x="6698465" y="4526929"/>
            <a:ext cx="1676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rrow: Pentagon 13">
            <a:extLst>
              <a:ext uri="{FF2B5EF4-FFF2-40B4-BE49-F238E27FC236}">
                <a16:creationId xmlns:a16="http://schemas.microsoft.com/office/drawing/2014/main" id="{A9DF64E0-EF1C-43D6-A044-F9D4AE700066}"/>
              </a:ext>
            </a:extLst>
          </p:cNvPr>
          <p:cNvSpPr/>
          <p:nvPr/>
        </p:nvSpPr>
        <p:spPr bwMode="auto">
          <a:xfrm>
            <a:off x="5034765" y="5338896"/>
            <a:ext cx="1998663" cy="557213"/>
          </a:xfrm>
          <a:prstGeom prst="homePlate">
            <a:avLst/>
          </a:prstGeom>
          <a:solidFill>
            <a:schemeClr val="bg1">
              <a:lumMod val="85000"/>
            </a:schemeClr>
          </a:solidFill>
          <a:ln w="9525" cap="flat" cmpd="sng" algn="ctr">
            <a:solidFill>
              <a:srgbClr val="002060"/>
            </a:solidFill>
            <a:prstDash val="solid"/>
            <a:round/>
            <a:headEnd type="none" w="med" len="med"/>
            <a:tailEnd type="none" w="med" len="med"/>
          </a:ln>
          <a:effectLst/>
        </p:spPr>
        <p:txBody>
          <a:bodyPr>
            <a:spAutoFit/>
          </a:bodyPr>
          <a:lstStyle/>
          <a:p>
            <a:pPr marL="342900" indent="-342900" eaLnBrk="1" hangingPunct="1">
              <a:buClr>
                <a:srgbClr val="990000"/>
              </a:buClr>
              <a:buFont typeface="Wingdings" pitchFamily="2" charset="2"/>
              <a:buNone/>
              <a:defRPr/>
            </a:pPr>
            <a:r>
              <a:rPr lang="en-US" sz="3000" b="1" dirty="0">
                <a:latin typeface="Arial" charset="0"/>
              </a:rPr>
              <a:t>Gravity?</a:t>
            </a:r>
          </a:p>
        </p:txBody>
      </p:sp>
      <p:sp>
        <p:nvSpPr>
          <p:cNvPr id="15" name="Arrow: Pentagon 14">
            <a:extLst>
              <a:ext uri="{FF2B5EF4-FFF2-40B4-BE49-F238E27FC236}">
                <a16:creationId xmlns:a16="http://schemas.microsoft.com/office/drawing/2014/main" id="{AB091CEA-499E-4382-AE70-EE026D47A435}"/>
              </a:ext>
            </a:extLst>
          </p:cNvPr>
          <p:cNvSpPr/>
          <p:nvPr/>
        </p:nvSpPr>
        <p:spPr bwMode="auto">
          <a:xfrm>
            <a:off x="5218915" y="5630996"/>
            <a:ext cx="2133600" cy="558800"/>
          </a:xfrm>
          <a:prstGeom prst="homePlate">
            <a:avLst/>
          </a:prstGeom>
          <a:solidFill>
            <a:schemeClr val="bg1">
              <a:lumMod val="85000"/>
            </a:schemeClr>
          </a:solidFill>
          <a:ln w="9525" cap="flat" cmpd="sng" algn="ctr">
            <a:solidFill>
              <a:srgbClr val="002060"/>
            </a:solidFill>
            <a:prstDash val="solid"/>
            <a:round/>
            <a:headEnd type="none" w="med" len="med"/>
            <a:tailEnd type="none" w="med" len="med"/>
          </a:ln>
          <a:effectLst/>
        </p:spPr>
        <p:txBody>
          <a:bodyPr>
            <a:spAutoFit/>
          </a:bodyPr>
          <a:lstStyle/>
          <a:p>
            <a:pPr marL="342900" indent="-342900" eaLnBrk="1" hangingPunct="1">
              <a:buClr>
                <a:srgbClr val="990000"/>
              </a:buClr>
              <a:buFont typeface="Wingdings" pitchFamily="2" charset="2"/>
              <a:buNone/>
              <a:defRPr/>
            </a:pPr>
            <a:r>
              <a:rPr lang="en-US" sz="3000" b="1" dirty="0">
                <a:latin typeface="Arial" charset="0"/>
              </a:rPr>
              <a:t>Fragility?</a:t>
            </a:r>
          </a:p>
        </p:txBody>
      </p:sp>
      <p:sp>
        <p:nvSpPr>
          <p:cNvPr id="16" name="Arrow: Pentagon 15">
            <a:extLst>
              <a:ext uri="{FF2B5EF4-FFF2-40B4-BE49-F238E27FC236}">
                <a16:creationId xmlns:a16="http://schemas.microsoft.com/office/drawing/2014/main" id="{6474E047-5A27-4AFB-A5CE-009011F5BA48}"/>
              </a:ext>
            </a:extLst>
          </p:cNvPr>
          <p:cNvSpPr/>
          <p:nvPr/>
        </p:nvSpPr>
        <p:spPr bwMode="auto">
          <a:xfrm>
            <a:off x="4941103" y="6027871"/>
            <a:ext cx="2411412" cy="554038"/>
          </a:xfrm>
          <a:prstGeom prst="homePlate">
            <a:avLst/>
          </a:prstGeom>
          <a:solidFill>
            <a:schemeClr val="bg1">
              <a:lumMod val="85000"/>
            </a:schemeClr>
          </a:solidFill>
          <a:ln w="9525" cap="flat" cmpd="sng" algn="ctr">
            <a:solidFill>
              <a:srgbClr val="002060"/>
            </a:solidFill>
            <a:prstDash val="solid"/>
            <a:round/>
            <a:headEnd type="none" w="med" len="med"/>
            <a:tailEnd type="none" w="med" len="med"/>
          </a:ln>
          <a:effectLst/>
        </p:spPr>
        <p:txBody>
          <a:bodyPr>
            <a:spAutoFit/>
          </a:bodyPr>
          <a:lstStyle/>
          <a:p>
            <a:pPr marL="342900" indent="-342900" eaLnBrk="1" hangingPunct="1">
              <a:buClr>
                <a:srgbClr val="990000"/>
              </a:buClr>
              <a:buFont typeface="Wingdings" pitchFamily="2" charset="2"/>
              <a:buNone/>
              <a:defRPr/>
            </a:pPr>
            <a:r>
              <a:rPr lang="en-US" sz="3000" b="1" dirty="0">
                <a:latin typeface="Arial" charset="0"/>
              </a:rPr>
              <a:t>Hardness?</a:t>
            </a:r>
          </a:p>
        </p:txBody>
      </p:sp>
      <p:sp>
        <p:nvSpPr>
          <p:cNvPr id="17" name="Arrow: Pentagon 16">
            <a:extLst>
              <a:ext uri="{FF2B5EF4-FFF2-40B4-BE49-F238E27FC236}">
                <a16:creationId xmlns:a16="http://schemas.microsoft.com/office/drawing/2014/main" id="{7CFAABB6-9D92-4A20-AA52-F914B8C11C68}"/>
              </a:ext>
            </a:extLst>
          </p:cNvPr>
          <p:cNvSpPr/>
          <p:nvPr/>
        </p:nvSpPr>
        <p:spPr bwMode="auto">
          <a:xfrm rot="1662064">
            <a:off x="4785528" y="4029209"/>
            <a:ext cx="2505075" cy="554037"/>
          </a:xfrm>
          <a:prstGeom prst="homePlate">
            <a:avLst/>
          </a:prstGeom>
          <a:solidFill>
            <a:schemeClr val="bg1">
              <a:lumMod val="85000"/>
            </a:schemeClr>
          </a:solidFill>
          <a:ln w="9525" cap="flat" cmpd="sng" algn="ctr">
            <a:solidFill>
              <a:srgbClr val="002060"/>
            </a:solidFill>
            <a:prstDash val="solid"/>
            <a:round/>
            <a:headEnd type="none" w="med" len="med"/>
            <a:tailEnd type="none" w="med" len="med"/>
          </a:ln>
          <a:effectLst/>
        </p:spPr>
        <p:txBody>
          <a:bodyPr>
            <a:spAutoFit/>
          </a:bodyPr>
          <a:lstStyle/>
          <a:p>
            <a:pPr marL="342900" indent="-342900" eaLnBrk="1" hangingPunct="1">
              <a:buClr>
                <a:srgbClr val="990000"/>
              </a:buClr>
              <a:buFont typeface="Wingdings" pitchFamily="2" charset="2"/>
              <a:buNone/>
              <a:defRPr/>
            </a:pPr>
            <a:r>
              <a:rPr lang="en-US" sz="3000" b="1" dirty="0">
                <a:latin typeface="Arial" charset="0"/>
              </a:rPr>
              <a:t>This dude?</a:t>
            </a:r>
          </a:p>
        </p:txBody>
      </p:sp>
    </p:spTree>
    <p:extLst>
      <p:ext uri="{BB962C8B-B14F-4D97-AF65-F5344CB8AC3E}">
        <p14:creationId xmlns:p14="http://schemas.microsoft.com/office/powerpoint/2010/main" val="768893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animBg="1"/>
      <p:bldP spid="15" grpId="0" animBg="1"/>
      <p:bldP spid="16" grpId="0" animBg="1"/>
      <p:bldP spid="17"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Text Box 2"/>
          <p:cNvSpPr txBox="1">
            <a:spLocks noChangeArrowheads="1"/>
          </p:cNvSpPr>
          <p:nvPr/>
        </p:nvSpPr>
        <p:spPr bwMode="auto">
          <a:xfrm>
            <a:off x="2146480" y="1902827"/>
            <a:ext cx="5416723"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Two goals:</a:t>
            </a:r>
          </a:p>
        </p:txBody>
      </p:sp>
      <p:sp>
        <p:nvSpPr>
          <p:cNvPr id="4" name="Text Box 2">
            <a:extLst>
              <a:ext uri="{FF2B5EF4-FFF2-40B4-BE49-F238E27FC236}">
                <a16:creationId xmlns:a16="http://schemas.microsoft.com/office/drawing/2014/main" id="{DD19D5C2-DE49-4A7B-B96D-E450D1AB24D0}"/>
              </a:ext>
            </a:extLst>
          </p:cNvPr>
          <p:cNvSpPr txBox="1">
            <a:spLocks noChangeArrowheads="1"/>
          </p:cNvSpPr>
          <p:nvPr/>
        </p:nvSpPr>
        <p:spPr bwMode="auto">
          <a:xfrm>
            <a:off x="2146480" y="2464878"/>
            <a:ext cx="670491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(a) </a:t>
            </a:r>
            <a:r>
              <a:rPr lang="en-US" altLang="zh-CN" sz="2400" b="1" dirty="0">
                <a:ea typeface="宋体" panose="02010600030101010101" pitchFamily="2" charset="-122"/>
              </a:rPr>
              <a:t>Introduce methods of corpus analysis</a:t>
            </a:r>
          </a:p>
        </p:txBody>
      </p:sp>
      <p:sp>
        <p:nvSpPr>
          <p:cNvPr id="5" name="Text Box 2">
            <a:extLst>
              <a:ext uri="{FF2B5EF4-FFF2-40B4-BE49-F238E27FC236}">
                <a16:creationId xmlns:a16="http://schemas.microsoft.com/office/drawing/2014/main" id="{53A38B29-B0A6-46E5-B882-3740E15E0C38}"/>
              </a:ext>
            </a:extLst>
          </p:cNvPr>
          <p:cNvSpPr txBox="1">
            <a:spLocks noChangeArrowheads="1"/>
          </p:cNvSpPr>
          <p:nvPr/>
        </p:nvSpPr>
        <p:spPr bwMode="auto">
          <a:xfrm>
            <a:off x="2145262" y="3019613"/>
            <a:ext cx="6704912"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(b) </a:t>
            </a:r>
            <a:r>
              <a:rPr lang="en-US" altLang="zh-CN" sz="2400" b="1" dirty="0">
                <a:ea typeface="宋体" panose="02010600030101010101" pitchFamily="2" charset="-122"/>
              </a:rPr>
              <a:t>Apply these methods to a recent debate concerning </a:t>
            </a:r>
            <a:r>
              <a:rPr lang="en-US" altLang="zh-CN" sz="2400" b="1" u="sng" dirty="0">
                <a:solidFill>
                  <a:srgbClr val="7D2521"/>
                </a:solidFill>
                <a:ea typeface="宋体" panose="02010600030101010101" pitchFamily="2" charset="-122"/>
              </a:rPr>
              <a:t>ordinary causal attributions</a:t>
            </a:r>
          </a:p>
        </p:txBody>
      </p:sp>
      <p:pic>
        <p:nvPicPr>
          <p:cNvPr id="6" name="Picture 2" descr="http://www.improvisedlife.com/cms/wp-content/uploads/2014/03/ai-weiwei-dropping_vase-copy.jpg">
            <a:extLst>
              <a:ext uri="{FF2B5EF4-FFF2-40B4-BE49-F238E27FC236}">
                <a16:creationId xmlns:a16="http://schemas.microsoft.com/office/drawing/2014/main" id="{6BD27501-752E-449A-80E9-5A4C8C85C2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67004" r="1633" b="1431"/>
          <a:stretch>
            <a:fillRect/>
          </a:stretch>
        </p:blipFill>
        <p:spPr bwMode="auto">
          <a:xfrm>
            <a:off x="6698465" y="4526929"/>
            <a:ext cx="167640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rrow: Pentagon 6">
            <a:extLst>
              <a:ext uri="{FF2B5EF4-FFF2-40B4-BE49-F238E27FC236}">
                <a16:creationId xmlns:a16="http://schemas.microsoft.com/office/drawing/2014/main" id="{6960DDFB-1DFE-499A-8FE7-1FEF464D7BCF}"/>
              </a:ext>
            </a:extLst>
          </p:cNvPr>
          <p:cNvSpPr/>
          <p:nvPr/>
        </p:nvSpPr>
        <p:spPr bwMode="auto">
          <a:xfrm>
            <a:off x="2445536" y="4450331"/>
            <a:ext cx="4487345" cy="1015663"/>
          </a:xfrm>
          <a:prstGeom prst="homePlate">
            <a:avLst/>
          </a:prstGeom>
          <a:solidFill>
            <a:schemeClr val="bg1">
              <a:lumMod val="85000"/>
            </a:schemeClr>
          </a:solidFill>
          <a:ln w="9525" cap="flat" cmpd="sng" algn="ctr">
            <a:solidFill>
              <a:srgbClr val="002060"/>
            </a:solidFill>
            <a:prstDash val="solid"/>
            <a:round/>
            <a:headEnd type="none" w="med" len="med"/>
            <a:tailEnd type="none" w="med" len="med"/>
          </a:ln>
          <a:effectLst/>
        </p:spPr>
        <p:txBody>
          <a:bodyPr wrap="square">
            <a:spAutoFit/>
          </a:bodyPr>
          <a:lstStyle/>
          <a:p>
            <a:pPr marL="342900" indent="-342900" eaLnBrk="1" hangingPunct="1">
              <a:buClr>
                <a:srgbClr val="990000"/>
              </a:buClr>
              <a:buFont typeface="Wingdings" pitchFamily="2" charset="2"/>
              <a:buNone/>
              <a:defRPr/>
            </a:pPr>
            <a:r>
              <a:rPr lang="en-US" sz="3000" b="1" dirty="0">
                <a:latin typeface="Arial" charset="0"/>
              </a:rPr>
              <a:t>This dude caused </a:t>
            </a:r>
          </a:p>
          <a:p>
            <a:pPr marL="342900" indent="-342900" eaLnBrk="1" hangingPunct="1">
              <a:buClr>
                <a:srgbClr val="990000"/>
              </a:buClr>
              <a:buFont typeface="Wingdings" pitchFamily="2" charset="2"/>
              <a:buNone/>
              <a:defRPr/>
            </a:pPr>
            <a:r>
              <a:rPr lang="en-US" sz="3000" b="1" dirty="0">
                <a:latin typeface="Arial" charset="0"/>
              </a:rPr>
              <a:t>this vase to break.</a:t>
            </a:r>
          </a:p>
        </p:txBody>
      </p:sp>
      <p:sp>
        <p:nvSpPr>
          <p:cNvPr id="8" name="Arrow: Pentagon 7">
            <a:extLst>
              <a:ext uri="{FF2B5EF4-FFF2-40B4-BE49-F238E27FC236}">
                <a16:creationId xmlns:a16="http://schemas.microsoft.com/office/drawing/2014/main" id="{E060073C-5145-4FAB-955E-166E2848C09C}"/>
              </a:ext>
            </a:extLst>
          </p:cNvPr>
          <p:cNvSpPr/>
          <p:nvPr/>
        </p:nvSpPr>
        <p:spPr bwMode="auto">
          <a:xfrm>
            <a:off x="3218688" y="5569064"/>
            <a:ext cx="3983636" cy="553998"/>
          </a:xfrm>
          <a:prstGeom prst="homePlate">
            <a:avLst/>
          </a:prstGeom>
          <a:solidFill>
            <a:schemeClr val="bg1">
              <a:lumMod val="85000"/>
            </a:schemeClr>
          </a:solidFill>
          <a:ln w="9525" cap="flat" cmpd="sng" algn="ctr">
            <a:solidFill>
              <a:srgbClr val="002060"/>
            </a:solidFill>
            <a:prstDash val="solid"/>
            <a:round/>
            <a:headEnd type="none" w="med" len="med"/>
            <a:tailEnd type="none" w="med" len="med"/>
          </a:ln>
          <a:effectLst/>
        </p:spPr>
        <p:txBody>
          <a:bodyPr wrap="square">
            <a:spAutoFit/>
          </a:bodyPr>
          <a:lstStyle/>
          <a:p>
            <a:pPr marL="342900" indent="-342900" eaLnBrk="1" hangingPunct="1">
              <a:buClr>
                <a:srgbClr val="990000"/>
              </a:buClr>
              <a:buFont typeface="Wingdings" pitchFamily="2" charset="2"/>
              <a:buNone/>
              <a:defRPr/>
            </a:pPr>
            <a:r>
              <a:rPr lang="en-US" sz="3000" b="1" dirty="0">
                <a:latin typeface="Arial" charset="0"/>
              </a:rPr>
              <a:t>X caused Y.</a:t>
            </a:r>
          </a:p>
        </p:txBody>
      </p:sp>
    </p:spTree>
    <p:extLst>
      <p:ext uri="{BB962C8B-B14F-4D97-AF65-F5344CB8AC3E}">
        <p14:creationId xmlns:p14="http://schemas.microsoft.com/office/powerpoint/2010/main" val="35520438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Text Box 2"/>
          <p:cNvSpPr txBox="1">
            <a:spLocks noChangeArrowheads="1"/>
          </p:cNvSpPr>
          <p:nvPr/>
        </p:nvSpPr>
        <p:spPr bwMode="auto">
          <a:xfrm>
            <a:off x="2146480" y="1902827"/>
            <a:ext cx="5416723"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Two goals:</a:t>
            </a:r>
          </a:p>
        </p:txBody>
      </p:sp>
      <p:sp>
        <p:nvSpPr>
          <p:cNvPr id="4" name="Text Box 2">
            <a:extLst>
              <a:ext uri="{FF2B5EF4-FFF2-40B4-BE49-F238E27FC236}">
                <a16:creationId xmlns:a16="http://schemas.microsoft.com/office/drawing/2014/main" id="{DD19D5C2-DE49-4A7B-B96D-E450D1AB24D0}"/>
              </a:ext>
            </a:extLst>
          </p:cNvPr>
          <p:cNvSpPr txBox="1">
            <a:spLocks noChangeArrowheads="1"/>
          </p:cNvSpPr>
          <p:nvPr/>
        </p:nvSpPr>
        <p:spPr bwMode="auto">
          <a:xfrm>
            <a:off x="2146480" y="2464878"/>
            <a:ext cx="670491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(a) </a:t>
            </a:r>
            <a:r>
              <a:rPr lang="en-US" altLang="zh-CN" sz="2400" b="1" dirty="0">
                <a:ea typeface="宋体" panose="02010600030101010101" pitchFamily="2" charset="-122"/>
              </a:rPr>
              <a:t>Introduce methods of </a:t>
            </a:r>
            <a:r>
              <a:rPr lang="en-US" altLang="zh-CN" sz="2400" b="1" dirty="0">
                <a:solidFill>
                  <a:srgbClr val="7D2521"/>
                </a:solidFill>
                <a:ea typeface="宋体" panose="02010600030101010101" pitchFamily="2" charset="-122"/>
              </a:rPr>
              <a:t>corpus analysis</a:t>
            </a:r>
          </a:p>
        </p:txBody>
      </p:sp>
      <p:sp>
        <p:nvSpPr>
          <p:cNvPr id="5" name="Text Box 2">
            <a:extLst>
              <a:ext uri="{FF2B5EF4-FFF2-40B4-BE49-F238E27FC236}">
                <a16:creationId xmlns:a16="http://schemas.microsoft.com/office/drawing/2014/main" id="{53A38B29-B0A6-46E5-B882-3740E15E0C38}"/>
              </a:ext>
            </a:extLst>
          </p:cNvPr>
          <p:cNvSpPr txBox="1">
            <a:spLocks noChangeArrowheads="1"/>
          </p:cNvSpPr>
          <p:nvPr/>
        </p:nvSpPr>
        <p:spPr bwMode="auto">
          <a:xfrm>
            <a:off x="2145262" y="3019613"/>
            <a:ext cx="6704912"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(b) Apply</a:t>
            </a:r>
            <a:r>
              <a:rPr lang="en-US" altLang="zh-CN" sz="2400" b="1" dirty="0">
                <a:ea typeface="宋体" panose="02010600030101010101" pitchFamily="2" charset="-122"/>
              </a:rPr>
              <a:t> these methods to a </a:t>
            </a:r>
            <a:r>
              <a:rPr lang="en-US" altLang="zh-CN" sz="2400" b="1" dirty="0">
                <a:solidFill>
                  <a:srgbClr val="7D2521"/>
                </a:solidFill>
                <a:ea typeface="宋体" panose="02010600030101010101" pitchFamily="2" charset="-122"/>
              </a:rPr>
              <a:t>recent debate </a:t>
            </a:r>
            <a:r>
              <a:rPr lang="en-US" altLang="zh-CN" sz="2400" b="1" dirty="0">
                <a:ea typeface="宋体" panose="02010600030101010101" pitchFamily="2" charset="-122"/>
              </a:rPr>
              <a:t>concerning </a:t>
            </a:r>
            <a:r>
              <a:rPr lang="en-US" altLang="zh-CN" sz="2400" b="1" dirty="0">
                <a:solidFill>
                  <a:srgbClr val="7D2521"/>
                </a:solidFill>
                <a:ea typeface="宋体" panose="02010600030101010101" pitchFamily="2" charset="-122"/>
              </a:rPr>
              <a:t>ordinary causal attributions</a:t>
            </a:r>
          </a:p>
        </p:txBody>
      </p:sp>
    </p:spTree>
    <p:extLst>
      <p:ext uri="{BB962C8B-B14F-4D97-AF65-F5344CB8AC3E}">
        <p14:creationId xmlns:p14="http://schemas.microsoft.com/office/powerpoint/2010/main" val="473835332"/>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Text Box 2"/>
          <p:cNvSpPr txBox="1">
            <a:spLocks noChangeArrowheads="1"/>
          </p:cNvSpPr>
          <p:nvPr/>
        </p:nvSpPr>
        <p:spPr bwMode="auto">
          <a:xfrm>
            <a:off x="2146480" y="1902827"/>
            <a:ext cx="5416723"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Two goals:</a:t>
            </a:r>
          </a:p>
        </p:txBody>
      </p:sp>
      <p:sp>
        <p:nvSpPr>
          <p:cNvPr id="4" name="Text Box 2">
            <a:extLst>
              <a:ext uri="{FF2B5EF4-FFF2-40B4-BE49-F238E27FC236}">
                <a16:creationId xmlns:a16="http://schemas.microsoft.com/office/drawing/2014/main" id="{DD19D5C2-DE49-4A7B-B96D-E450D1AB24D0}"/>
              </a:ext>
            </a:extLst>
          </p:cNvPr>
          <p:cNvSpPr txBox="1">
            <a:spLocks noChangeArrowheads="1"/>
          </p:cNvSpPr>
          <p:nvPr/>
        </p:nvSpPr>
        <p:spPr bwMode="auto">
          <a:xfrm>
            <a:off x="2146480" y="2464878"/>
            <a:ext cx="670491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(a) </a:t>
            </a:r>
            <a:r>
              <a:rPr lang="en-US" altLang="zh-CN" sz="2400" b="1" dirty="0">
                <a:ea typeface="宋体" panose="02010600030101010101" pitchFamily="2" charset="-122"/>
              </a:rPr>
              <a:t>Introduce methods of </a:t>
            </a:r>
            <a:r>
              <a:rPr lang="en-US" altLang="zh-CN" sz="2400" b="1" dirty="0">
                <a:solidFill>
                  <a:srgbClr val="7D2521"/>
                </a:solidFill>
                <a:ea typeface="宋体" panose="02010600030101010101" pitchFamily="2" charset="-122"/>
              </a:rPr>
              <a:t>corpus analysis</a:t>
            </a:r>
          </a:p>
        </p:txBody>
      </p:sp>
      <p:sp>
        <p:nvSpPr>
          <p:cNvPr id="5" name="Text Box 2">
            <a:extLst>
              <a:ext uri="{FF2B5EF4-FFF2-40B4-BE49-F238E27FC236}">
                <a16:creationId xmlns:a16="http://schemas.microsoft.com/office/drawing/2014/main" id="{53A38B29-B0A6-46E5-B882-3740E15E0C38}"/>
              </a:ext>
            </a:extLst>
          </p:cNvPr>
          <p:cNvSpPr txBox="1">
            <a:spLocks noChangeArrowheads="1"/>
          </p:cNvSpPr>
          <p:nvPr/>
        </p:nvSpPr>
        <p:spPr bwMode="auto">
          <a:xfrm>
            <a:off x="2145262" y="3019613"/>
            <a:ext cx="6704912"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(b) Apply</a:t>
            </a:r>
            <a:r>
              <a:rPr lang="en-US" altLang="zh-CN" sz="2400" b="1" dirty="0">
                <a:ea typeface="宋体" panose="02010600030101010101" pitchFamily="2" charset="-122"/>
              </a:rPr>
              <a:t> these methods to a </a:t>
            </a:r>
            <a:r>
              <a:rPr lang="en-US" altLang="zh-CN" sz="2400" b="1" u="sng" dirty="0">
                <a:solidFill>
                  <a:srgbClr val="7D2521"/>
                </a:solidFill>
                <a:ea typeface="宋体" panose="02010600030101010101" pitchFamily="2" charset="-122"/>
              </a:rPr>
              <a:t>recent debate</a:t>
            </a:r>
            <a:r>
              <a:rPr lang="en-US" altLang="zh-CN" sz="2400" b="1" dirty="0">
                <a:ea typeface="宋体" panose="02010600030101010101" pitchFamily="2" charset="-122"/>
              </a:rPr>
              <a:t> concerning </a:t>
            </a:r>
            <a:r>
              <a:rPr lang="en-US" altLang="zh-CN" sz="2400" b="1" dirty="0">
                <a:solidFill>
                  <a:srgbClr val="7D2521"/>
                </a:solidFill>
                <a:ea typeface="宋体" panose="02010600030101010101" pitchFamily="2" charset="-122"/>
              </a:rPr>
              <a:t>ordinary causal attributions</a:t>
            </a:r>
          </a:p>
        </p:txBody>
      </p:sp>
      <p:pic>
        <p:nvPicPr>
          <p:cNvPr id="6" name="Picture 2" descr="https://d2v9y0dukr6mq2.cloudfront.net/video/thumbnail/P3IPDsA/question-mark-scribble-animation-doodle-cartoon-4k_bdi1p4a_e_thumbnail-full01.png">
            <a:extLst>
              <a:ext uri="{FF2B5EF4-FFF2-40B4-BE49-F238E27FC236}">
                <a16:creationId xmlns:a16="http://schemas.microsoft.com/office/drawing/2014/main" id="{73EFABB2-8181-4A67-A3EA-77E1A621D3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320" t="12773" r="37520" b="7298"/>
          <a:stretch/>
        </p:blipFill>
        <p:spPr bwMode="auto">
          <a:xfrm rot="883308">
            <a:off x="6159398" y="3958837"/>
            <a:ext cx="1587398" cy="2089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3854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Text Box 2"/>
          <p:cNvSpPr txBox="1">
            <a:spLocks noChangeArrowheads="1"/>
          </p:cNvSpPr>
          <p:nvPr/>
        </p:nvSpPr>
        <p:spPr bwMode="auto">
          <a:xfrm>
            <a:off x="2146480" y="1902827"/>
            <a:ext cx="6419619"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Background: </a:t>
            </a:r>
            <a:r>
              <a:rPr lang="en-US" altLang="zh-CN" sz="2400" b="1" dirty="0">
                <a:ea typeface="宋体" panose="02010600030101010101" pitchFamily="2" charset="-122"/>
              </a:rPr>
              <a:t>Norms (especially injunctive </a:t>
            </a:r>
          </a:p>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norms) seem to matter for ordinary causal </a:t>
            </a:r>
          </a:p>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attributions…</a:t>
            </a:r>
          </a:p>
        </p:txBody>
      </p:sp>
      <p:sp>
        <p:nvSpPr>
          <p:cNvPr id="8" name="Text Box 2"/>
          <p:cNvSpPr txBox="1">
            <a:spLocks noChangeArrowheads="1"/>
          </p:cNvSpPr>
          <p:nvPr/>
        </p:nvSpPr>
        <p:spPr bwMode="auto">
          <a:xfrm>
            <a:off x="2145886" y="3104322"/>
            <a:ext cx="678597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7D2521"/>
              </a:buClr>
              <a:buFont typeface="Wingdings" panose="05000000000000000000" pitchFamily="2" charset="2"/>
              <a:buChar char="v"/>
            </a:pPr>
            <a:r>
              <a:rPr lang="en-US" altLang="zh-CN" sz="2400" dirty="0">
                <a:ea typeface="宋体" panose="02010600030101010101" pitchFamily="2" charset="-122"/>
              </a:rPr>
              <a:t>Hilton and </a:t>
            </a:r>
            <a:r>
              <a:rPr lang="en-US" altLang="zh-CN" sz="2400" dirty="0" err="1">
                <a:ea typeface="宋体" panose="02010600030101010101" pitchFamily="2" charset="-122"/>
              </a:rPr>
              <a:t>Slugoski</a:t>
            </a:r>
            <a:r>
              <a:rPr lang="en-US" altLang="zh-CN" sz="2400" dirty="0">
                <a:ea typeface="宋体" panose="02010600030101010101" pitchFamily="2" charset="-122"/>
              </a:rPr>
              <a:t> (1986)</a:t>
            </a:r>
          </a:p>
          <a:p>
            <a:pPr eaLnBrk="1" hangingPunct="1">
              <a:spcBef>
                <a:spcPct val="0"/>
              </a:spcBef>
              <a:buClr>
                <a:srgbClr val="7D2521"/>
              </a:buClr>
              <a:buFont typeface="Wingdings" panose="05000000000000000000" pitchFamily="2" charset="2"/>
              <a:buChar char="v"/>
            </a:pPr>
            <a:r>
              <a:rPr lang="en-US" altLang="zh-CN" sz="2400" dirty="0" err="1">
                <a:ea typeface="宋体" panose="02010600030101010101" pitchFamily="2" charset="-122"/>
              </a:rPr>
              <a:t>Alicke</a:t>
            </a:r>
            <a:r>
              <a:rPr lang="en-US" altLang="zh-CN" sz="2400" dirty="0">
                <a:ea typeface="宋体" panose="02010600030101010101" pitchFamily="2" charset="-122"/>
              </a:rPr>
              <a:t> (1992)</a:t>
            </a:r>
          </a:p>
          <a:p>
            <a:pPr eaLnBrk="1" hangingPunct="1">
              <a:spcBef>
                <a:spcPct val="0"/>
              </a:spcBef>
              <a:buClr>
                <a:srgbClr val="7D2521"/>
              </a:buClr>
              <a:buFont typeface="Wingdings" panose="05000000000000000000" pitchFamily="2" charset="2"/>
              <a:buChar char="v"/>
            </a:pPr>
            <a:r>
              <a:rPr lang="en-US" altLang="zh-CN" sz="2400" dirty="0" err="1">
                <a:ea typeface="宋体" panose="02010600030101010101" pitchFamily="2" charset="-122"/>
              </a:rPr>
              <a:t>Knobe</a:t>
            </a:r>
            <a:r>
              <a:rPr lang="en-US" altLang="zh-CN" sz="2400" dirty="0">
                <a:ea typeface="宋体" panose="02010600030101010101" pitchFamily="2" charset="-122"/>
              </a:rPr>
              <a:t> and Fraser (2008)</a:t>
            </a:r>
          </a:p>
          <a:p>
            <a:pPr eaLnBrk="1" hangingPunct="1">
              <a:spcBef>
                <a:spcPct val="0"/>
              </a:spcBef>
              <a:buClr>
                <a:srgbClr val="7D2521"/>
              </a:buClr>
              <a:buFont typeface="Wingdings" panose="05000000000000000000" pitchFamily="2" charset="2"/>
              <a:buChar char="v"/>
            </a:pPr>
            <a:r>
              <a:rPr lang="en-US" altLang="zh-CN" sz="2400" dirty="0">
                <a:ea typeface="宋体" panose="02010600030101010101" pitchFamily="2" charset="-122"/>
              </a:rPr>
              <a:t>Hitchcock and </a:t>
            </a:r>
            <a:r>
              <a:rPr lang="en-US" altLang="zh-CN" sz="2400" dirty="0" err="1">
                <a:ea typeface="宋体" panose="02010600030101010101" pitchFamily="2" charset="-122"/>
              </a:rPr>
              <a:t>Knobe</a:t>
            </a:r>
            <a:r>
              <a:rPr lang="en-US" altLang="zh-CN" sz="2400" dirty="0">
                <a:ea typeface="宋体" panose="02010600030101010101" pitchFamily="2" charset="-122"/>
              </a:rPr>
              <a:t> (2009)</a:t>
            </a:r>
          </a:p>
          <a:p>
            <a:pPr eaLnBrk="1" hangingPunct="1">
              <a:spcBef>
                <a:spcPct val="0"/>
              </a:spcBef>
              <a:buClr>
                <a:srgbClr val="7D2521"/>
              </a:buClr>
              <a:buFont typeface="Wingdings" panose="05000000000000000000" pitchFamily="2" charset="2"/>
              <a:buChar char="v"/>
            </a:pPr>
            <a:r>
              <a:rPr lang="en-US" altLang="zh-CN" sz="2400" dirty="0">
                <a:ea typeface="宋体" panose="02010600030101010101" pitchFamily="2" charset="-122"/>
              </a:rPr>
              <a:t>Sytsma, Livengood, and Rose (2012)</a:t>
            </a:r>
          </a:p>
          <a:p>
            <a:pPr eaLnBrk="1" hangingPunct="1">
              <a:spcBef>
                <a:spcPct val="0"/>
              </a:spcBef>
              <a:buClr>
                <a:srgbClr val="7D2521"/>
              </a:buClr>
              <a:buFont typeface="Wingdings" panose="05000000000000000000" pitchFamily="2" charset="2"/>
              <a:buChar char="v"/>
            </a:pPr>
            <a:r>
              <a:rPr lang="en-US" altLang="zh-CN" sz="2400" dirty="0">
                <a:ea typeface="宋体" panose="02010600030101010101" pitchFamily="2" charset="-122"/>
              </a:rPr>
              <a:t>Reuter et al. (2014)</a:t>
            </a:r>
          </a:p>
          <a:p>
            <a:pPr eaLnBrk="1" hangingPunct="1">
              <a:spcBef>
                <a:spcPct val="0"/>
              </a:spcBef>
              <a:buClr>
                <a:srgbClr val="7D2521"/>
              </a:buClr>
              <a:buFont typeface="Wingdings" panose="05000000000000000000" pitchFamily="2" charset="2"/>
              <a:buChar char="v"/>
            </a:pPr>
            <a:r>
              <a:rPr lang="en-US" altLang="zh-CN" sz="2400" dirty="0" err="1">
                <a:ea typeface="宋体" panose="02010600030101010101" pitchFamily="2" charset="-122"/>
              </a:rPr>
              <a:t>Kominsky</a:t>
            </a:r>
            <a:r>
              <a:rPr lang="en-US" altLang="zh-CN" sz="2400" dirty="0">
                <a:ea typeface="宋体" panose="02010600030101010101" pitchFamily="2" charset="-122"/>
              </a:rPr>
              <a:t> et al. (2015)</a:t>
            </a:r>
          </a:p>
          <a:p>
            <a:pPr eaLnBrk="1" hangingPunct="1">
              <a:spcBef>
                <a:spcPct val="0"/>
              </a:spcBef>
              <a:buClr>
                <a:srgbClr val="7D2521"/>
              </a:buClr>
              <a:buFont typeface="Wingdings" panose="05000000000000000000" pitchFamily="2" charset="2"/>
              <a:buChar char="v"/>
            </a:pPr>
            <a:r>
              <a:rPr lang="en-US" altLang="zh-CN" sz="2400" dirty="0">
                <a:ea typeface="宋体" panose="02010600030101010101" pitchFamily="2" charset="-122"/>
              </a:rPr>
              <a:t>Livengood, Sytsma, and Rose (2016)</a:t>
            </a:r>
          </a:p>
          <a:p>
            <a:pPr eaLnBrk="1" hangingPunct="1">
              <a:spcBef>
                <a:spcPct val="0"/>
              </a:spcBef>
              <a:buClr>
                <a:srgbClr val="7D2521"/>
              </a:buClr>
              <a:buFont typeface="Wingdings" panose="05000000000000000000" pitchFamily="2" charset="2"/>
              <a:buChar char="v"/>
            </a:pPr>
            <a:r>
              <a:rPr lang="en-US" altLang="zh-CN" sz="2400" dirty="0">
                <a:ea typeface="宋体" panose="02010600030101010101" pitchFamily="2" charset="-122"/>
              </a:rPr>
              <a:t>And many others…</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Text Box 2"/>
          <p:cNvSpPr txBox="1">
            <a:spLocks noChangeArrowheads="1"/>
          </p:cNvSpPr>
          <p:nvPr/>
        </p:nvSpPr>
        <p:spPr bwMode="auto">
          <a:xfrm>
            <a:off x="2159729" y="1902827"/>
            <a:ext cx="6150338"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Typical effect is a </a:t>
            </a:r>
            <a:r>
              <a:rPr lang="en-US" altLang="zh-CN" sz="2400" b="1" dirty="0">
                <a:solidFill>
                  <a:srgbClr val="7D2521"/>
                </a:solidFill>
                <a:ea typeface="宋体" panose="02010600030101010101" pitchFamily="2" charset="-122"/>
              </a:rPr>
              <a:t>direct comparison</a:t>
            </a:r>
          </a:p>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in a </a:t>
            </a:r>
            <a:r>
              <a:rPr lang="en-US" altLang="zh-CN" sz="2400" b="1" dirty="0">
                <a:solidFill>
                  <a:srgbClr val="7D2521"/>
                </a:solidFill>
                <a:ea typeface="宋体" panose="02010600030101010101" pitchFamily="2" charset="-122"/>
              </a:rPr>
              <a:t>conjunction case</a:t>
            </a:r>
            <a:r>
              <a:rPr lang="en-US" altLang="zh-CN" sz="2400" b="1" dirty="0">
                <a:ea typeface="宋体" panose="02010600030101010101" pitchFamily="2" charset="-122"/>
              </a:rPr>
              <a:t>:</a:t>
            </a:r>
          </a:p>
        </p:txBody>
      </p:sp>
      <p:sp>
        <p:nvSpPr>
          <p:cNvPr id="8" name="Text Box 2"/>
          <p:cNvSpPr txBox="1">
            <a:spLocks noChangeArrowheads="1"/>
          </p:cNvSpPr>
          <p:nvPr/>
        </p:nvSpPr>
        <p:spPr bwMode="auto">
          <a:xfrm>
            <a:off x="2159135" y="2883472"/>
            <a:ext cx="5416723"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7D2521"/>
              </a:buClr>
              <a:buFont typeface="Wingdings" panose="05000000000000000000" pitchFamily="2" charset="2"/>
              <a:buChar char="v"/>
            </a:pPr>
            <a:r>
              <a:rPr lang="en-US" altLang="zh-CN" sz="2400" dirty="0">
                <a:ea typeface="宋体" panose="02010600030101010101" pitchFamily="2" charset="-122"/>
              </a:rPr>
              <a:t>Two “agents” perform the same action, bringing about an outcome</a:t>
            </a:r>
          </a:p>
        </p:txBody>
      </p:sp>
      <p:sp>
        <p:nvSpPr>
          <p:cNvPr id="6" name="Text Box 2"/>
          <p:cNvSpPr txBox="1">
            <a:spLocks noChangeArrowheads="1"/>
          </p:cNvSpPr>
          <p:nvPr/>
        </p:nvSpPr>
        <p:spPr bwMode="auto">
          <a:xfrm>
            <a:off x="2158541" y="3745748"/>
            <a:ext cx="5467725"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7D2521"/>
              </a:buClr>
              <a:buFont typeface="Wingdings" panose="05000000000000000000" pitchFamily="2" charset="2"/>
              <a:buChar char="v"/>
            </a:pPr>
            <a:r>
              <a:rPr lang="en-US" altLang="zh-CN" sz="2400" b="1" dirty="0">
                <a:solidFill>
                  <a:srgbClr val="7D2521"/>
                </a:solidFill>
                <a:ea typeface="宋体" panose="02010600030101010101" pitchFamily="2" charset="-122"/>
              </a:rPr>
              <a:t>Conjunction: </a:t>
            </a:r>
            <a:r>
              <a:rPr lang="en-US" altLang="zh-CN" sz="2400" dirty="0">
                <a:ea typeface="宋体" panose="02010600030101010101" pitchFamily="2" charset="-122"/>
              </a:rPr>
              <a:t>jointly necessary</a:t>
            </a:r>
          </a:p>
        </p:txBody>
      </p:sp>
      <p:sp>
        <p:nvSpPr>
          <p:cNvPr id="9" name="Text Box 2"/>
          <p:cNvSpPr txBox="1">
            <a:spLocks noChangeArrowheads="1"/>
          </p:cNvSpPr>
          <p:nvPr/>
        </p:nvSpPr>
        <p:spPr bwMode="auto">
          <a:xfrm>
            <a:off x="2154389" y="4303325"/>
            <a:ext cx="5416723"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7D2521"/>
              </a:buClr>
              <a:buFont typeface="Wingdings" panose="05000000000000000000" pitchFamily="2" charset="2"/>
              <a:buChar char="v"/>
            </a:pPr>
            <a:r>
              <a:rPr lang="en-US" altLang="zh-CN" sz="2400" dirty="0">
                <a:ea typeface="宋体" panose="02010600030101010101" pitchFamily="2" charset="-122"/>
              </a:rPr>
              <a:t>One agent violates an injunctive norm, the other does not</a:t>
            </a:r>
          </a:p>
        </p:txBody>
      </p:sp>
      <p:sp>
        <p:nvSpPr>
          <p:cNvPr id="10" name="Text Box 2"/>
          <p:cNvSpPr txBox="1">
            <a:spLocks noChangeArrowheads="1"/>
          </p:cNvSpPr>
          <p:nvPr/>
        </p:nvSpPr>
        <p:spPr bwMode="auto">
          <a:xfrm>
            <a:off x="2153795" y="5165601"/>
            <a:ext cx="5717360" cy="75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7D2521"/>
              </a:buClr>
              <a:buFont typeface="Wingdings" panose="05000000000000000000" pitchFamily="2" charset="2"/>
              <a:buChar char="v"/>
            </a:pPr>
            <a:r>
              <a:rPr lang="en-US" altLang="zh-CN" sz="2400" b="1" dirty="0">
                <a:solidFill>
                  <a:srgbClr val="7D2521"/>
                </a:solidFill>
                <a:ea typeface="宋体" panose="02010600030101010101" pitchFamily="2" charset="-122"/>
              </a:rPr>
              <a:t>Comparison: </a:t>
            </a:r>
            <a:r>
              <a:rPr lang="en-US" altLang="zh-CN" sz="2400" dirty="0">
                <a:ea typeface="宋体" panose="02010600030101010101" pitchFamily="2" charset="-122"/>
              </a:rPr>
              <a:t>causal ratings higher for agent who violates the norm</a:t>
            </a:r>
          </a:p>
        </p:txBody>
      </p:sp>
    </p:spTree>
    <p:extLst>
      <p:ext uri="{BB962C8B-B14F-4D97-AF65-F5344CB8AC3E}">
        <p14:creationId xmlns:p14="http://schemas.microsoft.com/office/powerpoint/2010/main" val="27318364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Text Box 2"/>
          <p:cNvSpPr txBox="1">
            <a:spLocks noChangeArrowheads="1"/>
          </p:cNvSpPr>
          <p:nvPr/>
        </p:nvSpPr>
        <p:spPr bwMode="auto">
          <a:xfrm>
            <a:off x="2145041" y="1917817"/>
            <a:ext cx="5708479" cy="66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200" b="1" dirty="0">
                <a:ea typeface="宋体" panose="02010600030101010101" pitchFamily="2" charset="-122"/>
              </a:rPr>
              <a:t>Example: </a:t>
            </a:r>
          </a:p>
          <a:p>
            <a:pPr eaLnBrk="1" hangingPunct="1">
              <a:lnSpc>
                <a:spcPct val="85000"/>
              </a:lnSpc>
              <a:spcBef>
                <a:spcPct val="0"/>
              </a:spcBef>
              <a:buClr>
                <a:srgbClr val="990000"/>
              </a:buClr>
              <a:buFont typeface="Wingdings" panose="05000000000000000000" pitchFamily="2" charset="2"/>
              <a:buNone/>
            </a:pPr>
            <a:r>
              <a:rPr lang="en-US" altLang="zh-CN" sz="2200" dirty="0" err="1">
                <a:ea typeface="宋体" panose="02010600030101010101" pitchFamily="2" charset="-122"/>
              </a:rPr>
              <a:t>Knobe</a:t>
            </a:r>
            <a:r>
              <a:rPr lang="en-US" altLang="zh-CN" sz="2200" dirty="0">
                <a:ea typeface="宋体" panose="02010600030101010101" pitchFamily="2" charset="-122"/>
              </a:rPr>
              <a:t> &amp; Fraser (2008), Pen Case</a:t>
            </a:r>
          </a:p>
        </p:txBody>
      </p:sp>
      <p:sp>
        <p:nvSpPr>
          <p:cNvPr id="8" name="Text Box 2"/>
          <p:cNvSpPr txBox="1">
            <a:spLocks noChangeArrowheads="1"/>
          </p:cNvSpPr>
          <p:nvPr/>
        </p:nvSpPr>
        <p:spPr bwMode="auto">
          <a:xfrm>
            <a:off x="2144446" y="2696425"/>
            <a:ext cx="6362471" cy="2653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eaLnBrk="1" hangingPunct="1">
              <a:lnSpc>
                <a:spcPct val="80000"/>
              </a:lnSpc>
              <a:spcBef>
                <a:spcPct val="0"/>
              </a:spcBef>
              <a:buClr>
                <a:srgbClr val="990000"/>
              </a:buClr>
              <a:buNone/>
            </a:pPr>
            <a:r>
              <a:rPr lang="en-US" altLang="zh-CN" sz="1600" dirty="0">
                <a:ea typeface="宋体" panose="02010600030101010101" pitchFamily="2" charset="-122"/>
              </a:rPr>
              <a:t>The receptionist in the philosophy department keeps her desk stocked with pens. The administrative assistants are allowed to </a:t>
            </a:r>
          </a:p>
          <a:p>
            <a:pPr marL="0" indent="0" eaLnBrk="1" hangingPunct="1">
              <a:lnSpc>
                <a:spcPct val="80000"/>
              </a:lnSpc>
              <a:spcBef>
                <a:spcPct val="0"/>
              </a:spcBef>
              <a:buClr>
                <a:srgbClr val="990000"/>
              </a:buClr>
              <a:buNone/>
            </a:pPr>
            <a:r>
              <a:rPr lang="en-US" altLang="zh-CN" sz="1600" dirty="0">
                <a:ea typeface="宋体" panose="02010600030101010101" pitchFamily="2" charset="-122"/>
              </a:rPr>
              <a:t>take the pens, but faculty members are supposed to buy their own.</a:t>
            </a:r>
          </a:p>
          <a:p>
            <a:pPr marL="0" indent="0" eaLnBrk="1" hangingPunct="1">
              <a:lnSpc>
                <a:spcPct val="40000"/>
              </a:lnSpc>
              <a:spcBef>
                <a:spcPct val="0"/>
              </a:spcBef>
              <a:buClr>
                <a:srgbClr val="990000"/>
              </a:buClr>
              <a:buNone/>
            </a:pPr>
            <a:r>
              <a:rPr lang="en-US" altLang="zh-CN" sz="1600" dirty="0">
                <a:ea typeface="宋体" panose="02010600030101010101" pitchFamily="2" charset="-122"/>
              </a:rPr>
              <a:t> </a:t>
            </a:r>
          </a:p>
          <a:p>
            <a:pPr marL="0" indent="0" eaLnBrk="1" hangingPunct="1">
              <a:lnSpc>
                <a:spcPct val="80000"/>
              </a:lnSpc>
              <a:spcBef>
                <a:spcPct val="0"/>
              </a:spcBef>
              <a:buClr>
                <a:srgbClr val="990000"/>
              </a:buClr>
              <a:buNone/>
            </a:pPr>
            <a:r>
              <a:rPr lang="en-US" altLang="zh-CN" sz="1600" dirty="0">
                <a:ea typeface="宋体" panose="02010600030101010101" pitchFamily="2" charset="-122"/>
              </a:rPr>
              <a:t>The administrative assistants typically do take the pens. Unfortunately, so do the faculty members. The receptionist has repeatedly emailed them reminders that only administrative assistants are allowed to take the pens.</a:t>
            </a:r>
          </a:p>
          <a:p>
            <a:pPr marL="0" indent="0" eaLnBrk="1" hangingPunct="1">
              <a:lnSpc>
                <a:spcPct val="40000"/>
              </a:lnSpc>
              <a:spcBef>
                <a:spcPct val="0"/>
              </a:spcBef>
              <a:buClr>
                <a:srgbClr val="990000"/>
              </a:buClr>
              <a:buNone/>
            </a:pPr>
            <a:r>
              <a:rPr lang="en-US" altLang="zh-CN" sz="1600" dirty="0">
                <a:ea typeface="宋体" panose="02010600030101010101" pitchFamily="2" charset="-122"/>
              </a:rPr>
              <a:t> </a:t>
            </a:r>
          </a:p>
          <a:p>
            <a:pPr marL="0" indent="0" eaLnBrk="1" hangingPunct="1">
              <a:lnSpc>
                <a:spcPct val="80000"/>
              </a:lnSpc>
              <a:spcBef>
                <a:spcPct val="0"/>
              </a:spcBef>
              <a:buClr>
                <a:srgbClr val="990000"/>
              </a:buClr>
              <a:buNone/>
            </a:pPr>
            <a:r>
              <a:rPr lang="en-US" altLang="zh-CN" sz="1600" dirty="0">
                <a:ea typeface="宋体" panose="02010600030101010101" pitchFamily="2" charset="-122"/>
              </a:rPr>
              <a:t>On Monday morning, one of the administrative assistants encounters Professor Smith walking past the receptionist’s desk. Both take pens. Later that day, the receptionist needs to take an important message… but she has a problem. There are no pens </a:t>
            </a:r>
          </a:p>
          <a:p>
            <a:pPr marL="0" indent="0" eaLnBrk="1" hangingPunct="1">
              <a:lnSpc>
                <a:spcPct val="80000"/>
              </a:lnSpc>
              <a:spcBef>
                <a:spcPct val="0"/>
              </a:spcBef>
              <a:buClr>
                <a:srgbClr val="990000"/>
              </a:buClr>
              <a:buNone/>
            </a:pPr>
            <a:r>
              <a:rPr lang="en-US" altLang="zh-CN" sz="1600" dirty="0">
                <a:ea typeface="宋体" panose="02010600030101010101" pitchFamily="2" charset="-122"/>
              </a:rPr>
              <a:t>left on her desk.</a:t>
            </a:r>
          </a:p>
        </p:txBody>
      </p:sp>
      <p:sp>
        <p:nvSpPr>
          <p:cNvPr id="11" name="Text Box 2"/>
          <p:cNvSpPr txBox="1">
            <a:spLocks noChangeArrowheads="1"/>
          </p:cNvSpPr>
          <p:nvPr/>
        </p:nvSpPr>
        <p:spPr bwMode="auto">
          <a:xfrm>
            <a:off x="2143852" y="5453973"/>
            <a:ext cx="6362471"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eaLnBrk="1" hangingPunct="1">
              <a:lnSpc>
                <a:spcPct val="80000"/>
              </a:lnSpc>
              <a:spcBef>
                <a:spcPct val="0"/>
              </a:spcBef>
              <a:buClr>
                <a:srgbClr val="990000"/>
              </a:buClr>
              <a:buNone/>
            </a:pPr>
            <a:r>
              <a:rPr lang="en-US" altLang="zh-CN" sz="1600" dirty="0">
                <a:ea typeface="宋体" panose="02010600030101010101" pitchFamily="2" charset="-122"/>
              </a:rPr>
              <a:t>Agree with statement (-3=not at all; 0=somewhat; 3=fully):</a:t>
            </a:r>
          </a:p>
        </p:txBody>
      </p:sp>
      <p:sp>
        <p:nvSpPr>
          <p:cNvPr id="12" name="Text Box 2"/>
          <p:cNvSpPr txBox="1">
            <a:spLocks noChangeArrowheads="1"/>
          </p:cNvSpPr>
          <p:nvPr/>
        </p:nvSpPr>
        <p:spPr bwMode="auto">
          <a:xfrm>
            <a:off x="2143258" y="5812725"/>
            <a:ext cx="64985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eaLnBrk="1" hangingPunct="1">
              <a:lnSpc>
                <a:spcPct val="80000"/>
              </a:lnSpc>
              <a:spcBef>
                <a:spcPct val="0"/>
              </a:spcBef>
              <a:buClr>
                <a:srgbClr val="990000"/>
              </a:buClr>
              <a:buNone/>
            </a:pPr>
            <a:r>
              <a:rPr lang="en-US" altLang="zh-CN" sz="2000" b="1" dirty="0">
                <a:ea typeface="宋体" panose="02010600030101010101" pitchFamily="2" charset="-122"/>
              </a:rPr>
              <a:t>Professor Smith caused the problem.</a:t>
            </a:r>
          </a:p>
        </p:txBody>
      </p:sp>
      <p:sp>
        <p:nvSpPr>
          <p:cNvPr id="13" name="Text Box 2"/>
          <p:cNvSpPr txBox="1">
            <a:spLocks noChangeArrowheads="1"/>
          </p:cNvSpPr>
          <p:nvPr/>
        </p:nvSpPr>
        <p:spPr bwMode="auto">
          <a:xfrm>
            <a:off x="2146223" y="6206549"/>
            <a:ext cx="64956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eaLnBrk="1" hangingPunct="1">
              <a:lnSpc>
                <a:spcPct val="80000"/>
              </a:lnSpc>
              <a:spcBef>
                <a:spcPct val="0"/>
              </a:spcBef>
              <a:buClr>
                <a:srgbClr val="990000"/>
              </a:buClr>
              <a:buNone/>
            </a:pPr>
            <a:r>
              <a:rPr lang="en-US" altLang="zh-CN" sz="2000" b="1" dirty="0">
                <a:ea typeface="宋体" panose="02010600030101010101" pitchFamily="2" charset="-122"/>
              </a:rPr>
              <a:t>The administrative assistant caused the problem.</a:t>
            </a:r>
          </a:p>
        </p:txBody>
      </p:sp>
      <p:sp>
        <p:nvSpPr>
          <p:cNvPr id="14" name="Arrow: Right 13"/>
          <p:cNvSpPr/>
          <p:nvPr/>
        </p:nvSpPr>
        <p:spPr bwMode="auto">
          <a:xfrm rot="1010035">
            <a:off x="-62572" y="4920254"/>
            <a:ext cx="2422704" cy="1100495"/>
          </a:xfrm>
          <a:prstGeom prst="rightArrow">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r>
              <a:rPr kumimoji="0" lang="en-US" sz="3000" b="1" i="0" u="none" strike="noStrike" cap="none" normalizeH="0" baseline="0" dirty="0">
                <a:ln>
                  <a:noFill/>
                </a:ln>
                <a:solidFill>
                  <a:schemeClr val="tx1"/>
                </a:solidFill>
                <a:effectLst/>
                <a:latin typeface="Arial" charset="0"/>
              </a:rPr>
              <a:t>Mean=2.2</a:t>
            </a:r>
          </a:p>
        </p:txBody>
      </p:sp>
      <p:sp>
        <p:nvSpPr>
          <p:cNvPr id="15" name="Arrow: Right 14">
            <a:extLst>
              <a:ext uri="{FF2B5EF4-FFF2-40B4-BE49-F238E27FC236}">
                <a16:creationId xmlns:a16="http://schemas.microsoft.com/office/drawing/2014/main" id="{9AE4CDC1-88F4-4738-B8E2-636A0E8A2812}"/>
              </a:ext>
            </a:extLst>
          </p:cNvPr>
          <p:cNvSpPr/>
          <p:nvPr/>
        </p:nvSpPr>
        <p:spPr bwMode="auto">
          <a:xfrm rot="1010035">
            <a:off x="-62570" y="5427420"/>
            <a:ext cx="2422704" cy="1100495"/>
          </a:xfrm>
          <a:prstGeom prst="rightArrow">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r>
              <a:rPr kumimoji="0" lang="en-US" sz="3000" b="1" i="0" u="none" strike="noStrike" cap="none" normalizeH="0" baseline="0" dirty="0">
                <a:ln>
                  <a:noFill/>
                </a:ln>
                <a:solidFill>
                  <a:schemeClr val="tx1"/>
                </a:solidFill>
                <a:effectLst/>
                <a:latin typeface="Arial" charset="0"/>
              </a:rPr>
              <a:t>Mean=-1.2</a:t>
            </a:r>
          </a:p>
        </p:txBody>
      </p:sp>
    </p:spTree>
    <p:extLst>
      <p:ext uri="{BB962C8B-B14F-4D97-AF65-F5344CB8AC3E}">
        <p14:creationId xmlns:p14="http://schemas.microsoft.com/office/powerpoint/2010/main" val="8268510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P spid="14"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Text Box 2"/>
          <p:cNvSpPr txBox="1">
            <a:spLocks noChangeArrowheads="1"/>
          </p:cNvSpPr>
          <p:nvPr/>
        </p:nvSpPr>
        <p:spPr bwMode="auto">
          <a:xfrm>
            <a:off x="2145041" y="1917817"/>
            <a:ext cx="6219470" cy="66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200" b="1" dirty="0">
                <a:ea typeface="宋体" panose="02010600030101010101" pitchFamily="2" charset="-122"/>
              </a:rPr>
              <a:t>Example: </a:t>
            </a:r>
          </a:p>
          <a:p>
            <a:pPr eaLnBrk="1" hangingPunct="1">
              <a:lnSpc>
                <a:spcPct val="85000"/>
              </a:lnSpc>
              <a:spcBef>
                <a:spcPct val="0"/>
              </a:spcBef>
              <a:buClr>
                <a:srgbClr val="990000"/>
              </a:buClr>
              <a:buFont typeface="Wingdings" panose="05000000000000000000" pitchFamily="2" charset="2"/>
              <a:buNone/>
            </a:pPr>
            <a:r>
              <a:rPr lang="en-US" altLang="zh-CN" sz="2200" dirty="0" err="1">
                <a:ea typeface="宋体" panose="02010600030101010101" pitchFamily="2" charset="-122"/>
              </a:rPr>
              <a:t>Livengood</a:t>
            </a:r>
            <a:r>
              <a:rPr lang="en-US" altLang="zh-CN" sz="2200" dirty="0">
                <a:ea typeface="宋体" panose="02010600030101010101" pitchFamily="2" charset="-122"/>
              </a:rPr>
              <a:t> et al. (2016) based on </a:t>
            </a:r>
            <a:r>
              <a:rPr lang="en-US" altLang="zh-CN" sz="2200" dirty="0" err="1">
                <a:ea typeface="宋体" panose="02010600030101010101" pitchFamily="2" charset="-122"/>
              </a:rPr>
              <a:t>Knobe</a:t>
            </a:r>
            <a:r>
              <a:rPr lang="en-US" altLang="zh-CN" sz="2200" dirty="0">
                <a:ea typeface="宋体" panose="02010600030101010101" pitchFamily="2" charset="-122"/>
              </a:rPr>
              <a:t> (2006)</a:t>
            </a:r>
          </a:p>
        </p:txBody>
      </p:sp>
      <p:sp>
        <p:nvSpPr>
          <p:cNvPr id="8" name="Text Box 2"/>
          <p:cNvSpPr txBox="1">
            <a:spLocks noChangeArrowheads="1"/>
          </p:cNvSpPr>
          <p:nvPr/>
        </p:nvSpPr>
        <p:spPr bwMode="auto">
          <a:xfrm>
            <a:off x="2144446" y="2696425"/>
            <a:ext cx="6361877" cy="27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eaLnBrk="1" hangingPunct="1">
              <a:lnSpc>
                <a:spcPct val="80000"/>
              </a:lnSpc>
              <a:spcBef>
                <a:spcPct val="0"/>
              </a:spcBef>
              <a:buClr>
                <a:srgbClr val="990000"/>
              </a:buClr>
              <a:buNone/>
            </a:pPr>
            <a:r>
              <a:rPr lang="en-US" altLang="zh-CN" sz="1600" dirty="0">
                <a:ea typeface="宋体" panose="02010600030101010101" pitchFamily="2" charset="-122"/>
              </a:rPr>
              <a:t>Lauren and Jane both work for a company that uses a mainframe that can be accessed from terminals on different floors of its building. The mainframe has recently become unstable, so that if more than one person is logged in at the same time, the system crashes. Therefore, the company has instituted a temporary policy restricting the use of terminals so that two terminals are not used at the same time until the mainframe is repaired. The policy prohibits logging into the mainframe from the terminal on any floor except the ground floor.</a:t>
            </a:r>
          </a:p>
          <a:p>
            <a:pPr marL="0" indent="0" eaLnBrk="1" hangingPunct="1">
              <a:lnSpc>
                <a:spcPct val="40000"/>
              </a:lnSpc>
              <a:spcBef>
                <a:spcPct val="0"/>
              </a:spcBef>
              <a:buClr>
                <a:srgbClr val="990000"/>
              </a:buClr>
              <a:buNone/>
            </a:pPr>
            <a:r>
              <a:rPr lang="en-US" altLang="zh-CN" sz="1600" dirty="0">
                <a:ea typeface="宋体" panose="02010600030101010101" pitchFamily="2" charset="-122"/>
              </a:rPr>
              <a:t> </a:t>
            </a:r>
          </a:p>
          <a:p>
            <a:pPr marL="0" indent="0" eaLnBrk="1" hangingPunct="1">
              <a:lnSpc>
                <a:spcPct val="80000"/>
              </a:lnSpc>
              <a:spcBef>
                <a:spcPct val="0"/>
              </a:spcBef>
              <a:buClr>
                <a:srgbClr val="990000"/>
              </a:buClr>
              <a:buNone/>
            </a:pPr>
            <a:r>
              <a:rPr lang="en-US" altLang="zh-CN" sz="1600" dirty="0">
                <a:ea typeface="宋体" panose="02010600030101010101" pitchFamily="2" charset="-122"/>
              </a:rPr>
              <a:t>One day, Lauren logged into the mainframe on the authorized terminal on the ground floor at the exact same time that Jane logged into the mainframe on the unauthorized terminal on the second floor. Lauren and Jane were both unaware that the other was logging in. Sure enough, the system crashed.</a:t>
            </a:r>
          </a:p>
        </p:txBody>
      </p:sp>
      <p:sp>
        <p:nvSpPr>
          <p:cNvPr id="11" name="Text Box 2"/>
          <p:cNvSpPr txBox="1">
            <a:spLocks noChangeArrowheads="1"/>
          </p:cNvSpPr>
          <p:nvPr/>
        </p:nvSpPr>
        <p:spPr bwMode="auto">
          <a:xfrm>
            <a:off x="2143852" y="5528923"/>
            <a:ext cx="6910207" cy="28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eaLnBrk="1" hangingPunct="1">
              <a:lnSpc>
                <a:spcPct val="80000"/>
              </a:lnSpc>
              <a:spcBef>
                <a:spcPct val="0"/>
              </a:spcBef>
              <a:buClr>
                <a:srgbClr val="990000"/>
              </a:buClr>
              <a:buNone/>
            </a:pPr>
            <a:r>
              <a:rPr lang="en-US" altLang="zh-CN" sz="1600" dirty="0">
                <a:ea typeface="宋体" panose="02010600030101010101" pitchFamily="2" charset="-122"/>
              </a:rPr>
              <a:t>Agree with statement (1=strongly disagree; 4=neutral; 7=strongly agree):</a:t>
            </a:r>
          </a:p>
        </p:txBody>
      </p:sp>
      <p:sp>
        <p:nvSpPr>
          <p:cNvPr id="12" name="Text Box 2"/>
          <p:cNvSpPr txBox="1">
            <a:spLocks noChangeArrowheads="1"/>
          </p:cNvSpPr>
          <p:nvPr/>
        </p:nvSpPr>
        <p:spPr bwMode="auto">
          <a:xfrm>
            <a:off x="2143258" y="5887675"/>
            <a:ext cx="649857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eaLnBrk="1" hangingPunct="1">
              <a:lnSpc>
                <a:spcPct val="80000"/>
              </a:lnSpc>
              <a:spcBef>
                <a:spcPct val="0"/>
              </a:spcBef>
              <a:buClr>
                <a:srgbClr val="990000"/>
              </a:buClr>
              <a:buNone/>
            </a:pPr>
            <a:r>
              <a:rPr lang="en-US" altLang="zh-CN" sz="2000" b="1" dirty="0">
                <a:ea typeface="宋体" panose="02010600030101010101" pitchFamily="2" charset="-122"/>
              </a:rPr>
              <a:t>Jane caused the system to crash.</a:t>
            </a:r>
          </a:p>
        </p:txBody>
      </p:sp>
      <p:sp>
        <p:nvSpPr>
          <p:cNvPr id="13" name="Text Box 2"/>
          <p:cNvSpPr txBox="1">
            <a:spLocks noChangeArrowheads="1"/>
          </p:cNvSpPr>
          <p:nvPr/>
        </p:nvSpPr>
        <p:spPr bwMode="auto">
          <a:xfrm>
            <a:off x="2146223" y="6281499"/>
            <a:ext cx="649560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eaLnBrk="1" hangingPunct="1">
              <a:lnSpc>
                <a:spcPct val="80000"/>
              </a:lnSpc>
              <a:spcBef>
                <a:spcPct val="0"/>
              </a:spcBef>
              <a:buClr>
                <a:srgbClr val="990000"/>
              </a:buClr>
              <a:buNone/>
            </a:pPr>
            <a:r>
              <a:rPr lang="en-US" altLang="zh-CN" sz="2000" b="1" dirty="0">
                <a:ea typeface="宋体" panose="02010600030101010101" pitchFamily="2" charset="-122"/>
              </a:rPr>
              <a:t>Lauren caused the system to crash.</a:t>
            </a:r>
          </a:p>
        </p:txBody>
      </p:sp>
      <p:sp>
        <p:nvSpPr>
          <p:cNvPr id="14" name="Arrow: Right 13"/>
          <p:cNvSpPr/>
          <p:nvPr/>
        </p:nvSpPr>
        <p:spPr bwMode="auto">
          <a:xfrm rot="1010035">
            <a:off x="-62572" y="4995204"/>
            <a:ext cx="2422704" cy="1100495"/>
          </a:xfrm>
          <a:prstGeom prst="rightArrow">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r>
              <a:rPr kumimoji="0" lang="en-US" sz="3000" b="1" i="0" u="none" strike="noStrike" cap="none" normalizeH="0" baseline="0" dirty="0">
                <a:ln>
                  <a:noFill/>
                </a:ln>
                <a:solidFill>
                  <a:schemeClr val="tx1"/>
                </a:solidFill>
                <a:effectLst/>
                <a:latin typeface="Arial" charset="0"/>
              </a:rPr>
              <a:t>Mean=5.21</a:t>
            </a:r>
          </a:p>
        </p:txBody>
      </p:sp>
      <p:sp>
        <p:nvSpPr>
          <p:cNvPr id="15" name="Arrow: Right 14">
            <a:extLst>
              <a:ext uri="{FF2B5EF4-FFF2-40B4-BE49-F238E27FC236}">
                <a16:creationId xmlns:a16="http://schemas.microsoft.com/office/drawing/2014/main" id="{9AE4CDC1-88F4-4738-B8E2-636A0E8A2812}"/>
              </a:ext>
            </a:extLst>
          </p:cNvPr>
          <p:cNvSpPr/>
          <p:nvPr/>
        </p:nvSpPr>
        <p:spPr bwMode="auto">
          <a:xfrm rot="1010035">
            <a:off x="-62570" y="5502370"/>
            <a:ext cx="2422704" cy="1100495"/>
          </a:xfrm>
          <a:prstGeom prst="rightArrow">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r>
              <a:rPr kumimoji="0" lang="en-US" sz="3000" b="1" i="0" u="none" strike="noStrike" cap="none" normalizeH="0" baseline="0" dirty="0">
                <a:ln>
                  <a:noFill/>
                </a:ln>
                <a:solidFill>
                  <a:schemeClr val="tx1"/>
                </a:solidFill>
                <a:effectLst/>
                <a:latin typeface="Arial" charset="0"/>
              </a:rPr>
              <a:t>Mean=2.42</a:t>
            </a:r>
          </a:p>
        </p:txBody>
      </p:sp>
    </p:spTree>
    <p:extLst>
      <p:ext uri="{BB962C8B-B14F-4D97-AF65-F5344CB8AC3E}">
        <p14:creationId xmlns:p14="http://schemas.microsoft.com/office/powerpoint/2010/main" val="32956840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2" grpId="0"/>
      <p:bldP spid="13" grpId="0"/>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Text Box 2">
            <a:extLst>
              <a:ext uri="{FF2B5EF4-FFF2-40B4-BE49-F238E27FC236}">
                <a16:creationId xmlns:a16="http://schemas.microsoft.com/office/drawing/2014/main" id="{35BCCA3B-3221-450B-9493-735128575AF8}"/>
              </a:ext>
            </a:extLst>
          </p:cNvPr>
          <p:cNvSpPr txBox="1">
            <a:spLocks noChangeArrowheads="1"/>
          </p:cNvSpPr>
          <p:nvPr/>
        </p:nvSpPr>
        <p:spPr bwMode="auto">
          <a:xfrm>
            <a:off x="2153795" y="1866117"/>
            <a:ext cx="625137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600" dirty="0">
                <a:ea typeface="宋体" panose="02010600030101010101" pitchFamily="2" charset="-122"/>
              </a:rPr>
              <a:t>Striking finding from recent work on </a:t>
            </a:r>
          </a:p>
          <a:p>
            <a:pPr eaLnBrk="1" hangingPunct="1">
              <a:lnSpc>
                <a:spcPct val="90000"/>
              </a:lnSpc>
              <a:spcBef>
                <a:spcPct val="0"/>
              </a:spcBef>
              <a:buClr>
                <a:srgbClr val="990000"/>
              </a:buClr>
              <a:buFont typeface="Wingdings" panose="05000000000000000000" pitchFamily="2" charset="2"/>
              <a:buNone/>
            </a:pPr>
            <a:r>
              <a:rPr lang="en-US" altLang="zh-CN" sz="2600" dirty="0">
                <a:ea typeface="宋体" panose="02010600030101010101" pitchFamily="2" charset="-122"/>
              </a:rPr>
              <a:t>causal attribution:</a:t>
            </a:r>
          </a:p>
        </p:txBody>
      </p:sp>
      <p:sp>
        <p:nvSpPr>
          <p:cNvPr id="11" name="Text Box 2">
            <a:extLst>
              <a:ext uri="{FF2B5EF4-FFF2-40B4-BE49-F238E27FC236}">
                <a16:creationId xmlns:a16="http://schemas.microsoft.com/office/drawing/2014/main" id="{08EB12DF-FA59-472A-8103-137AD194D842}"/>
              </a:ext>
            </a:extLst>
          </p:cNvPr>
          <p:cNvSpPr txBox="1">
            <a:spLocks noChangeArrowheads="1"/>
          </p:cNvSpPr>
          <p:nvPr/>
        </p:nvSpPr>
        <p:spPr bwMode="auto">
          <a:xfrm>
            <a:off x="2153794" y="2809362"/>
            <a:ext cx="6609816"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600" b="1" dirty="0">
                <a:ea typeface="宋体" panose="02010600030101010101" pitchFamily="2" charset="-122"/>
              </a:rPr>
              <a:t>Causal ratings correspond with whether </a:t>
            </a:r>
          </a:p>
          <a:p>
            <a:pPr eaLnBrk="1" hangingPunct="1">
              <a:lnSpc>
                <a:spcPct val="90000"/>
              </a:lnSpc>
              <a:spcBef>
                <a:spcPct val="0"/>
              </a:spcBef>
              <a:buClr>
                <a:srgbClr val="990000"/>
              </a:buClr>
              <a:buFont typeface="Wingdings" panose="05000000000000000000" pitchFamily="2" charset="2"/>
              <a:buNone/>
            </a:pPr>
            <a:r>
              <a:rPr lang="en-US" altLang="zh-CN" sz="2600" b="1" dirty="0">
                <a:ea typeface="宋体" panose="02010600030101010101" pitchFamily="2" charset="-122"/>
              </a:rPr>
              <a:t>or not an injunctive norm was violated.</a:t>
            </a:r>
          </a:p>
        </p:txBody>
      </p:sp>
      <p:sp>
        <p:nvSpPr>
          <p:cNvPr id="9" name="Text Box 2">
            <a:extLst>
              <a:ext uri="{FF2B5EF4-FFF2-40B4-BE49-F238E27FC236}">
                <a16:creationId xmlns:a16="http://schemas.microsoft.com/office/drawing/2014/main" id="{627CA984-1BB0-4016-A1EE-30C11A8D2A38}"/>
              </a:ext>
            </a:extLst>
          </p:cNvPr>
          <p:cNvSpPr txBox="1">
            <a:spLocks noChangeArrowheads="1"/>
          </p:cNvSpPr>
          <p:nvPr/>
        </p:nvSpPr>
        <p:spPr bwMode="auto">
          <a:xfrm>
            <a:off x="4202051" y="4179084"/>
            <a:ext cx="432747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600" b="1" dirty="0">
                <a:ea typeface="宋体" panose="02010600030101010101" pitchFamily="2" charset="-122"/>
              </a:rPr>
              <a:t>Four types of explanation:</a:t>
            </a:r>
          </a:p>
        </p:txBody>
      </p:sp>
      <p:sp>
        <p:nvSpPr>
          <p:cNvPr id="10" name="Text Box 2">
            <a:extLst>
              <a:ext uri="{FF2B5EF4-FFF2-40B4-BE49-F238E27FC236}">
                <a16:creationId xmlns:a16="http://schemas.microsoft.com/office/drawing/2014/main" id="{E689F169-D2F6-4819-B343-EA7C5BE694AD}"/>
              </a:ext>
            </a:extLst>
          </p:cNvPr>
          <p:cNvSpPr txBox="1">
            <a:spLocks noChangeArrowheads="1"/>
          </p:cNvSpPr>
          <p:nvPr/>
        </p:nvSpPr>
        <p:spPr bwMode="auto">
          <a:xfrm>
            <a:off x="4202051" y="4595009"/>
            <a:ext cx="432747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chemeClr val="tx1"/>
              </a:buClr>
              <a:buFont typeface="Wingdings" panose="05000000000000000000" pitchFamily="2" charset="2"/>
              <a:buChar char="v"/>
            </a:pPr>
            <a:r>
              <a:rPr lang="en-US" altLang="zh-CN" sz="2600" dirty="0">
                <a:ea typeface="宋体" panose="02010600030101010101" pitchFamily="2" charset="-122"/>
              </a:rPr>
              <a:t>pragmatic view</a:t>
            </a:r>
          </a:p>
        </p:txBody>
      </p:sp>
      <p:sp>
        <p:nvSpPr>
          <p:cNvPr id="14" name="Text Box 2">
            <a:extLst>
              <a:ext uri="{FF2B5EF4-FFF2-40B4-BE49-F238E27FC236}">
                <a16:creationId xmlns:a16="http://schemas.microsoft.com/office/drawing/2014/main" id="{E107C3B9-24DE-4011-B456-A63AB50ECBBE}"/>
              </a:ext>
            </a:extLst>
          </p:cNvPr>
          <p:cNvSpPr txBox="1">
            <a:spLocks noChangeArrowheads="1"/>
          </p:cNvSpPr>
          <p:nvPr/>
        </p:nvSpPr>
        <p:spPr bwMode="auto">
          <a:xfrm>
            <a:off x="4202051" y="5357009"/>
            <a:ext cx="432747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chemeClr val="tx1"/>
              </a:buClr>
              <a:buFont typeface="Wingdings" panose="05000000000000000000" pitchFamily="2" charset="2"/>
              <a:buChar char="v"/>
            </a:pPr>
            <a:r>
              <a:rPr lang="en-US" altLang="zh-CN" sz="2600" dirty="0">
                <a:ea typeface="宋体" panose="02010600030101010101" pitchFamily="2" charset="-122"/>
              </a:rPr>
              <a:t>bias view</a:t>
            </a:r>
          </a:p>
        </p:txBody>
      </p:sp>
      <p:sp>
        <p:nvSpPr>
          <p:cNvPr id="15" name="Text Box 2">
            <a:extLst>
              <a:ext uri="{FF2B5EF4-FFF2-40B4-BE49-F238E27FC236}">
                <a16:creationId xmlns:a16="http://schemas.microsoft.com/office/drawing/2014/main" id="{8BB347AF-8CC5-4DDD-9A1F-923EB24409EC}"/>
              </a:ext>
            </a:extLst>
          </p:cNvPr>
          <p:cNvSpPr txBox="1">
            <a:spLocks noChangeArrowheads="1"/>
          </p:cNvSpPr>
          <p:nvPr/>
        </p:nvSpPr>
        <p:spPr bwMode="auto">
          <a:xfrm>
            <a:off x="4202051" y="5738009"/>
            <a:ext cx="432747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Font typeface="Wingdings" panose="05000000000000000000" pitchFamily="2" charset="2"/>
              <a:buChar char="v"/>
            </a:pPr>
            <a:r>
              <a:rPr lang="en-US" altLang="zh-CN" sz="2600" dirty="0">
                <a:ea typeface="宋体" panose="02010600030101010101" pitchFamily="2" charset="-122"/>
              </a:rPr>
              <a:t>responsibility view</a:t>
            </a:r>
          </a:p>
        </p:txBody>
      </p:sp>
      <p:sp>
        <p:nvSpPr>
          <p:cNvPr id="16" name="Text Box 2">
            <a:extLst>
              <a:ext uri="{FF2B5EF4-FFF2-40B4-BE49-F238E27FC236}">
                <a16:creationId xmlns:a16="http://schemas.microsoft.com/office/drawing/2014/main" id="{5651DB0B-299D-406A-BE1B-C803815F7F99}"/>
              </a:ext>
            </a:extLst>
          </p:cNvPr>
          <p:cNvSpPr txBox="1">
            <a:spLocks noChangeArrowheads="1"/>
          </p:cNvSpPr>
          <p:nvPr/>
        </p:nvSpPr>
        <p:spPr bwMode="auto">
          <a:xfrm>
            <a:off x="4202051" y="4976009"/>
            <a:ext cx="432747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chemeClr val="tx1"/>
              </a:buClr>
              <a:buFont typeface="Wingdings" panose="05000000000000000000" pitchFamily="2" charset="2"/>
              <a:buChar char="v"/>
            </a:pPr>
            <a:r>
              <a:rPr lang="en-US" altLang="zh-CN" sz="2600" dirty="0">
                <a:ea typeface="宋体" panose="02010600030101010101" pitchFamily="2" charset="-122"/>
              </a:rPr>
              <a:t>counterfactual view</a:t>
            </a:r>
          </a:p>
        </p:txBody>
      </p:sp>
      <p:pic>
        <p:nvPicPr>
          <p:cNvPr id="13" name="Picture 2" descr="https://d2v9y0dukr6mq2.cloudfront.net/video/thumbnail/P3IPDsA/question-mark-scribble-animation-doodle-cartoon-4k_bdi1p4a_e_thumbnail-full01.png">
            <a:extLst>
              <a:ext uri="{FF2B5EF4-FFF2-40B4-BE49-F238E27FC236}">
                <a16:creationId xmlns:a16="http://schemas.microsoft.com/office/drawing/2014/main" id="{F4CFD5F0-1AB0-4E27-BF5A-F53F5B9C0A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320" t="12773" r="37520" b="7298"/>
          <a:stretch/>
        </p:blipFill>
        <p:spPr bwMode="auto">
          <a:xfrm rot="883308">
            <a:off x="2231136" y="4036247"/>
            <a:ext cx="1587398" cy="2089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950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9" grpId="0"/>
      <p:bldP spid="10" grpId="0"/>
      <p:bldP spid="14" grpId="0"/>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Text Box 2">
            <a:extLst>
              <a:ext uri="{FF2B5EF4-FFF2-40B4-BE49-F238E27FC236}">
                <a16:creationId xmlns:a16="http://schemas.microsoft.com/office/drawing/2014/main" id="{35BCCA3B-3221-450B-9493-735128575AF8}"/>
              </a:ext>
            </a:extLst>
          </p:cNvPr>
          <p:cNvSpPr txBox="1">
            <a:spLocks noChangeArrowheads="1"/>
          </p:cNvSpPr>
          <p:nvPr/>
        </p:nvSpPr>
        <p:spPr bwMode="auto">
          <a:xfrm>
            <a:off x="2153795" y="1866117"/>
            <a:ext cx="625137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600" dirty="0">
                <a:ea typeface="宋体" panose="02010600030101010101" pitchFamily="2" charset="-122"/>
              </a:rPr>
              <a:t>Striking finding from recent work on </a:t>
            </a:r>
          </a:p>
          <a:p>
            <a:pPr eaLnBrk="1" hangingPunct="1">
              <a:lnSpc>
                <a:spcPct val="90000"/>
              </a:lnSpc>
              <a:spcBef>
                <a:spcPct val="0"/>
              </a:spcBef>
              <a:buClr>
                <a:srgbClr val="990000"/>
              </a:buClr>
              <a:buFont typeface="Wingdings" panose="05000000000000000000" pitchFamily="2" charset="2"/>
              <a:buNone/>
            </a:pPr>
            <a:r>
              <a:rPr lang="en-US" altLang="zh-CN" sz="2600" dirty="0">
                <a:ea typeface="宋体" panose="02010600030101010101" pitchFamily="2" charset="-122"/>
              </a:rPr>
              <a:t>causal attribution:</a:t>
            </a:r>
          </a:p>
        </p:txBody>
      </p:sp>
      <p:sp>
        <p:nvSpPr>
          <p:cNvPr id="11" name="Text Box 2">
            <a:extLst>
              <a:ext uri="{FF2B5EF4-FFF2-40B4-BE49-F238E27FC236}">
                <a16:creationId xmlns:a16="http://schemas.microsoft.com/office/drawing/2014/main" id="{08EB12DF-FA59-472A-8103-137AD194D842}"/>
              </a:ext>
            </a:extLst>
          </p:cNvPr>
          <p:cNvSpPr txBox="1">
            <a:spLocks noChangeArrowheads="1"/>
          </p:cNvSpPr>
          <p:nvPr/>
        </p:nvSpPr>
        <p:spPr bwMode="auto">
          <a:xfrm>
            <a:off x="2153794" y="2809362"/>
            <a:ext cx="6609816"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600" b="1" dirty="0">
                <a:ea typeface="宋体" panose="02010600030101010101" pitchFamily="2" charset="-122"/>
              </a:rPr>
              <a:t>Causal ratings correspond with whether </a:t>
            </a:r>
          </a:p>
          <a:p>
            <a:pPr eaLnBrk="1" hangingPunct="1">
              <a:lnSpc>
                <a:spcPct val="90000"/>
              </a:lnSpc>
              <a:spcBef>
                <a:spcPct val="0"/>
              </a:spcBef>
              <a:buClr>
                <a:srgbClr val="990000"/>
              </a:buClr>
              <a:buFont typeface="Wingdings" panose="05000000000000000000" pitchFamily="2" charset="2"/>
              <a:buNone/>
            </a:pPr>
            <a:r>
              <a:rPr lang="en-US" altLang="zh-CN" sz="2600" b="1" dirty="0">
                <a:ea typeface="宋体" panose="02010600030101010101" pitchFamily="2" charset="-122"/>
              </a:rPr>
              <a:t>or not an injunctive norm was violated.</a:t>
            </a:r>
          </a:p>
        </p:txBody>
      </p:sp>
      <p:sp>
        <p:nvSpPr>
          <p:cNvPr id="9" name="Text Box 2">
            <a:extLst>
              <a:ext uri="{FF2B5EF4-FFF2-40B4-BE49-F238E27FC236}">
                <a16:creationId xmlns:a16="http://schemas.microsoft.com/office/drawing/2014/main" id="{627CA984-1BB0-4016-A1EE-30C11A8D2A38}"/>
              </a:ext>
            </a:extLst>
          </p:cNvPr>
          <p:cNvSpPr txBox="1">
            <a:spLocks noChangeArrowheads="1"/>
          </p:cNvSpPr>
          <p:nvPr/>
        </p:nvSpPr>
        <p:spPr bwMode="auto">
          <a:xfrm>
            <a:off x="4202051" y="4179084"/>
            <a:ext cx="432747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600" b="1" dirty="0">
                <a:ea typeface="宋体" panose="02010600030101010101" pitchFamily="2" charset="-122"/>
              </a:rPr>
              <a:t>Four types of explanation:</a:t>
            </a:r>
          </a:p>
        </p:txBody>
      </p:sp>
      <p:sp>
        <p:nvSpPr>
          <p:cNvPr id="10" name="Text Box 2">
            <a:extLst>
              <a:ext uri="{FF2B5EF4-FFF2-40B4-BE49-F238E27FC236}">
                <a16:creationId xmlns:a16="http://schemas.microsoft.com/office/drawing/2014/main" id="{E689F169-D2F6-4819-B343-EA7C5BE694AD}"/>
              </a:ext>
            </a:extLst>
          </p:cNvPr>
          <p:cNvSpPr txBox="1">
            <a:spLocks noChangeArrowheads="1"/>
          </p:cNvSpPr>
          <p:nvPr/>
        </p:nvSpPr>
        <p:spPr bwMode="auto">
          <a:xfrm>
            <a:off x="4202051" y="4595009"/>
            <a:ext cx="432747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7D2521"/>
              </a:buClr>
              <a:buFont typeface="Wingdings" panose="05000000000000000000" pitchFamily="2" charset="2"/>
              <a:buChar char="v"/>
            </a:pPr>
            <a:r>
              <a:rPr lang="en-US" altLang="zh-CN" sz="2600" u="sng" dirty="0">
                <a:solidFill>
                  <a:srgbClr val="7D2521"/>
                </a:solidFill>
                <a:ea typeface="宋体" panose="02010600030101010101" pitchFamily="2" charset="-122"/>
              </a:rPr>
              <a:t>pragmatic view</a:t>
            </a:r>
          </a:p>
        </p:txBody>
      </p:sp>
      <p:sp>
        <p:nvSpPr>
          <p:cNvPr id="14" name="Text Box 2">
            <a:extLst>
              <a:ext uri="{FF2B5EF4-FFF2-40B4-BE49-F238E27FC236}">
                <a16:creationId xmlns:a16="http://schemas.microsoft.com/office/drawing/2014/main" id="{E107C3B9-24DE-4011-B456-A63AB50ECBBE}"/>
              </a:ext>
            </a:extLst>
          </p:cNvPr>
          <p:cNvSpPr txBox="1">
            <a:spLocks noChangeArrowheads="1"/>
          </p:cNvSpPr>
          <p:nvPr/>
        </p:nvSpPr>
        <p:spPr bwMode="auto">
          <a:xfrm>
            <a:off x="4202051" y="5357009"/>
            <a:ext cx="432747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chemeClr val="tx1"/>
              </a:buClr>
              <a:buFont typeface="Wingdings" panose="05000000000000000000" pitchFamily="2" charset="2"/>
              <a:buChar char="v"/>
            </a:pPr>
            <a:r>
              <a:rPr lang="en-US" altLang="zh-CN" sz="2600" dirty="0">
                <a:ea typeface="宋体" panose="02010600030101010101" pitchFamily="2" charset="-122"/>
              </a:rPr>
              <a:t>bias view</a:t>
            </a:r>
          </a:p>
        </p:txBody>
      </p:sp>
      <p:sp>
        <p:nvSpPr>
          <p:cNvPr id="15" name="Text Box 2">
            <a:extLst>
              <a:ext uri="{FF2B5EF4-FFF2-40B4-BE49-F238E27FC236}">
                <a16:creationId xmlns:a16="http://schemas.microsoft.com/office/drawing/2014/main" id="{8BB347AF-8CC5-4DDD-9A1F-923EB24409EC}"/>
              </a:ext>
            </a:extLst>
          </p:cNvPr>
          <p:cNvSpPr txBox="1">
            <a:spLocks noChangeArrowheads="1"/>
          </p:cNvSpPr>
          <p:nvPr/>
        </p:nvSpPr>
        <p:spPr bwMode="auto">
          <a:xfrm>
            <a:off x="4202051" y="5738009"/>
            <a:ext cx="432747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7D2521"/>
              </a:buClr>
              <a:buFont typeface="Wingdings" panose="05000000000000000000" pitchFamily="2" charset="2"/>
              <a:buChar char="v"/>
            </a:pPr>
            <a:r>
              <a:rPr lang="en-US" altLang="zh-CN" sz="2600" dirty="0">
                <a:solidFill>
                  <a:srgbClr val="7D2521"/>
                </a:solidFill>
                <a:ea typeface="宋体" panose="02010600030101010101" pitchFamily="2" charset="-122"/>
              </a:rPr>
              <a:t>responsibility view</a:t>
            </a:r>
          </a:p>
        </p:txBody>
      </p:sp>
      <p:sp>
        <p:nvSpPr>
          <p:cNvPr id="16" name="Text Box 2">
            <a:extLst>
              <a:ext uri="{FF2B5EF4-FFF2-40B4-BE49-F238E27FC236}">
                <a16:creationId xmlns:a16="http://schemas.microsoft.com/office/drawing/2014/main" id="{5651DB0B-299D-406A-BE1B-C803815F7F99}"/>
              </a:ext>
            </a:extLst>
          </p:cNvPr>
          <p:cNvSpPr txBox="1">
            <a:spLocks noChangeArrowheads="1"/>
          </p:cNvSpPr>
          <p:nvPr/>
        </p:nvSpPr>
        <p:spPr bwMode="auto">
          <a:xfrm>
            <a:off x="4202051" y="4976009"/>
            <a:ext cx="4327473" cy="452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7D2521"/>
              </a:buClr>
              <a:buFont typeface="Wingdings" panose="05000000000000000000" pitchFamily="2" charset="2"/>
              <a:buChar char="v"/>
            </a:pPr>
            <a:r>
              <a:rPr lang="en-US" altLang="zh-CN" sz="2600" dirty="0">
                <a:solidFill>
                  <a:srgbClr val="7D2521"/>
                </a:solidFill>
                <a:ea typeface="宋体" panose="02010600030101010101" pitchFamily="2" charset="-122"/>
              </a:rPr>
              <a:t>counterfactual view</a:t>
            </a:r>
          </a:p>
        </p:txBody>
      </p:sp>
      <p:pic>
        <p:nvPicPr>
          <p:cNvPr id="13" name="Picture 2" descr="https://d2v9y0dukr6mq2.cloudfront.net/video/thumbnail/P3IPDsA/question-mark-scribble-animation-doodle-cartoon-4k_bdi1p4a_e_thumbnail-full01.png">
            <a:extLst>
              <a:ext uri="{FF2B5EF4-FFF2-40B4-BE49-F238E27FC236}">
                <a16:creationId xmlns:a16="http://schemas.microsoft.com/office/drawing/2014/main" id="{F4CFD5F0-1AB0-4E27-BF5A-F53F5B9C0AC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320" t="12773" r="37520" b="7298"/>
          <a:stretch/>
        </p:blipFill>
        <p:spPr bwMode="auto">
          <a:xfrm rot="883308">
            <a:off x="2231136" y="4036247"/>
            <a:ext cx="1587398" cy="2089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806068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 name="Picture 2" descr="Image result for Methodological Advances in Experimental Philosophy">
            <a:extLst>
              <a:ext uri="{FF2B5EF4-FFF2-40B4-BE49-F238E27FC236}">
                <a16:creationId xmlns:a16="http://schemas.microsoft.com/office/drawing/2014/main" id="{4C3F8077-2917-4A60-AE36-0022A29536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3203" y="1578253"/>
            <a:ext cx="3354019" cy="5031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9687489"/>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Text Box 2">
            <a:extLst>
              <a:ext uri="{FF2B5EF4-FFF2-40B4-BE49-F238E27FC236}">
                <a16:creationId xmlns:a16="http://schemas.microsoft.com/office/drawing/2014/main" id="{EFA36BF6-367D-4AF6-B042-E798DD3CFEE4}"/>
              </a:ext>
            </a:extLst>
          </p:cNvPr>
          <p:cNvSpPr txBox="1">
            <a:spLocks noChangeArrowheads="1"/>
          </p:cNvSpPr>
          <p:nvPr/>
        </p:nvSpPr>
        <p:spPr bwMode="auto">
          <a:xfrm>
            <a:off x="2146480" y="2473569"/>
            <a:ext cx="6719542"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600" dirty="0">
                <a:ea typeface="宋体" panose="02010600030101010101" pitchFamily="2" charset="-122"/>
              </a:rPr>
              <a:t>e.g., </a:t>
            </a:r>
            <a:r>
              <a:rPr lang="en-US" altLang="zh-CN" sz="2600" dirty="0" err="1">
                <a:ea typeface="宋体" panose="02010600030101010101" pitchFamily="2" charset="-122"/>
              </a:rPr>
              <a:t>Samland</a:t>
            </a:r>
            <a:r>
              <a:rPr lang="en-US" altLang="zh-CN" sz="2600" dirty="0">
                <a:ea typeface="宋体" panose="02010600030101010101" pitchFamily="2" charset="-122"/>
              </a:rPr>
              <a:t> and </a:t>
            </a:r>
            <a:r>
              <a:rPr lang="en-US" altLang="zh-CN" sz="2600" dirty="0" err="1">
                <a:ea typeface="宋体" panose="02010600030101010101" pitchFamily="2" charset="-122"/>
              </a:rPr>
              <a:t>Waldmann</a:t>
            </a:r>
            <a:r>
              <a:rPr lang="en-US" altLang="zh-CN" sz="2600" dirty="0">
                <a:ea typeface="宋体" panose="02010600030101010101" pitchFamily="2" charset="-122"/>
              </a:rPr>
              <a:t> (2016)</a:t>
            </a:r>
          </a:p>
        </p:txBody>
      </p:sp>
      <p:sp>
        <p:nvSpPr>
          <p:cNvPr id="8" name="Text Box 2">
            <a:extLst>
              <a:ext uri="{FF2B5EF4-FFF2-40B4-BE49-F238E27FC236}">
                <a16:creationId xmlns:a16="http://schemas.microsoft.com/office/drawing/2014/main" id="{F877A631-D81A-4538-AF4C-6C2BD208EADE}"/>
              </a:ext>
            </a:extLst>
          </p:cNvPr>
          <p:cNvSpPr txBox="1">
            <a:spLocks noChangeArrowheads="1"/>
          </p:cNvSpPr>
          <p:nvPr/>
        </p:nvSpPr>
        <p:spPr bwMode="auto">
          <a:xfrm>
            <a:off x="2146479" y="3122857"/>
            <a:ext cx="6624445"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600" b="1" dirty="0">
                <a:ea typeface="宋体" panose="02010600030101010101" pitchFamily="2" charset="-122"/>
              </a:rPr>
              <a:t>Skeptical position: </a:t>
            </a:r>
            <a:r>
              <a:rPr lang="en-US" altLang="zh-CN" sz="2600" dirty="0">
                <a:ea typeface="宋体" panose="02010600030101010101" pitchFamily="2" charset="-122"/>
              </a:rPr>
              <a:t>features of probes </a:t>
            </a:r>
          </a:p>
          <a:p>
            <a:pPr eaLnBrk="1" hangingPunct="1">
              <a:lnSpc>
                <a:spcPct val="90000"/>
              </a:lnSpc>
              <a:spcBef>
                <a:spcPct val="0"/>
              </a:spcBef>
              <a:buClr>
                <a:srgbClr val="990000"/>
              </a:buClr>
              <a:buFont typeface="Wingdings" panose="05000000000000000000" pitchFamily="2" charset="2"/>
              <a:buNone/>
            </a:pPr>
            <a:r>
              <a:rPr lang="en-US" altLang="zh-CN" sz="2600" dirty="0">
                <a:ea typeface="宋体" panose="02010600030101010101" pitchFamily="2" charset="-122"/>
              </a:rPr>
              <a:t>lead participants to interpret the question </a:t>
            </a:r>
          </a:p>
          <a:p>
            <a:pPr eaLnBrk="1" hangingPunct="1">
              <a:lnSpc>
                <a:spcPct val="90000"/>
              </a:lnSpc>
              <a:spcBef>
                <a:spcPct val="0"/>
              </a:spcBef>
              <a:buClr>
                <a:srgbClr val="990000"/>
              </a:buClr>
              <a:buFont typeface="Wingdings" panose="05000000000000000000" pitchFamily="2" charset="2"/>
              <a:buNone/>
            </a:pPr>
            <a:r>
              <a:rPr lang="en-US" altLang="zh-CN" sz="2600" dirty="0">
                <a:ea typeface="宋体" panose="02010600030101010101" pitchFamily="2" charset="-122"/>
              </a:rPr>
              <a:t>in terms of an alternative concept, such as </a:t>
            </a:r>
          </a:p>
          <a:p>
            <a:pPr eaLnBrk="1" hangingPunct="1">
              <a:lnSpc>
                <a:spcPct val="90000"/>
              </a:lnSpc>
              <a:spcBef>
                <a:spcPct val="0"/>
              </a:spcBef>
              <a:buClr>
                <a:srgbClr val="990000"/>
              </a:buClr>
              <a:buFont typeface="Wingdings" panose="05000000000000000000" pitchFamily="2" charset="2"/>
              <a:buNone/>
            </a:pPr>
            <a:r>
              <a:rPr lang="en-US" altLang="zh-CN" sz="2600" dirty="0">
                <a:ea typeface="宋体" panose="02010600030101010101" pitchFamily="2" charset="-122"/>
              </a:rPr>
              <a:t>accountability or responsibility.</a:t>
            </a:r>
          </a:p>
        </p:txBody>
      </p:sp>
      <p:sp>
        <p:nvSpPr>
          <p:cNvPr id="13319" name="Text Box 2">
            <a:extLst>
              <a:ext uri="{FF2B5EF4-FFF2-40B4-BE49-F238E27FC236}">
                <a16:creationId xmlns:a16="http://schemas.microsoft.com/office/drawing/2014/main" id="{63C33032-85C5-4825-B8DC-70543FE7FAF0}"/>
              </a:ext>
            </a:extLst>
          </p:cNvPr>
          <p:cNvSpPr txBox="1">
            <a:spLocks noChangeArrowheads="1"/>
          </p:cNvSpPr>
          <p:nvPr/>
        </p:nvSpPr>
        <p:spPr bwMode="auto">
          <a:xfrm>
            <a:off x="2146480" y="1863969"/>
            <a:ext cx="47244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600" b="1" dirty="0">
                <a:solidFill>
                  <a:srgbClr val="7D2521"/>
                </a:solidFill>
                <a:ea typeface="宋体" panose="02010600030101010101" pitchFamily="2" charset="-122"/>
              </a:rPr>
              <a:t>Pragmatic View</a:t>
            </a:r>
          </a:p>
        </p:txBody>
      </p:sp>
    </p:spTree>
    <p:extLst>
      <p:ext uri="{BB962C8B-B14F-4D97-AF65-F5344CB8AC3E}">
        <p14:creationId xmlns:p14="http://schemas.microsoft.com/office/powerpoint/2010/main" val="764366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Text Box 2">
            <a:extLst>
              <a:ext uri="{FF2B5EF4-FFF2-40B4-BE49-F238E27FC236}">
                <a16:creationId xmlns:a16="http://schemas.microsoft.com/office/drawing/2014/main" id="{EFA36BF6-367D-4AF6-B042-E798DD3CFEE4}"/>
              </a:ext>
            </a:extLst>
          </p:cNvPr>
          <p:cNvSpPr txBox="1">
            <a:spLocks noChangeArrowheads="1"/>
          </p:cNvSpPr>
          <p:nvPr/>
        </p:nvSpPr>
        <p:spPr bwMode="auto">
          <a:xfrm>
            <a:off x="2146480" y="2473569"/>
            <a:ext cx="6719542"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600" dirty="0">
                <a:ea typeface="宋体" panose="02010600030101010101" pitchFamily="2" charset="-122"/>
              </a:rPr>
              <a:t>e.g., Hitchcock and </a:t>
            </a:r>
            <a:r>
              <a:rPr lang="en-US" altLang="zh-CN" sz="2600" dirty="0" err="1">
                <a:ea typeface="宋体" panose="02010600030101010101" pitchFamily="2" charset="-122"/>
              </a:rPr>
              <a:t>Knobe</a:t>
            </a:r>
            <a:r>
              <a:rPr lang="en-US" altLang="zh-CN" sz="2600" dirty="0">
                <a:ea typeface="宋体" panose="02010600030101010101" pitchFamily="2" charset="-122"/>
              </a:rPr>
              <a:t> (2009)</a:t>
            </a:r>
          </a:p>
        </p:txBody>
      </p:sp>
      <p:sp>
        <p:nvSpPr>
          <p:cNvPr id="13319" name="Text Box 2">
            <a:extLst>
              <a:ext uri="{FF2B5EF4-FFF2-40B4-BE49-F238E27FC236}">
                <a16:creationId xmlns:a16="http://schemas.microsoft.com/office/drawing/2014/main" id="{63C33032-85C5-4825-B8DC-70543FE7FAF0}"/>
              </a:ext>
            </a:extLst>
          </p:cNvPr>
          <p:cNvSpPr txBox="1">
            <a:spLocks noChangeArrowheads="1"/>
          </p:cNvSpPr>
          <p:nvPr/>
        </p:nvSpPr>
        <p:spPr bwMode="auto">
          <a:xfrm>
            <a:off x="2146480" y="1863969"/>
            <a:ext cx="47244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600" b="1" dirty="0">
                <a:solidFill>
                  <a:srgbClr val="7D2521"/>
                </a:solidFill>
                <a:ea typeface="宋体" panose="02010600030101010101" pitchFamily="2" charset="-122"/>
              </a:rPr>
              <a:t>Counterfactual View</a:t>
            </a:r>
          </a:p>
        </p:txBody>
      </p:sp>
      <p:sp>
        <p:nvSpPr>
          <p:cNvPr id="7" name="Text Box 2">
            <a:extLst>
              <a:ext uri="{FF2B5EF4-FFF2-40B4-BE49-F238E27FC236}">
                <a16:creationId xmlns:a16="http://schemas.microsoft.com/office/drawing/2014/main" id="{BD38572C-D24A-4ECE-A685-A3C67B2174AA}"/>
              </a:ext>
            </a:extLst>
          </p:cNvPr>
          <p:cNvSpPr txBox="1">
            <a:spLocks noChangeArrowheads="1"/>
          </p:cNvSpPr>
          <p:nvPr/>
        </p:nvSpPr>
        <p:spPr bwMode="auto">
          <a:xfrm>
            <a:off x="2146479" y="3122857"/>
            <a:ext cx="6719542" cy="11726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600" dirty="0">
                <a:ea typeface="宋体" panose="02010600030101010101" pitchFamily="2" charset="-122"/>
              </a:rPr>
              <a:t>Causal judgments identify suitable </a:t>
            </a:r>
          </a:p>
          <a:p>
            <a:pPr eaLnBrk="1" hangingPunct="1">
              <a:lnSpc>
                <a:spcPct val="90000"/>
              </a:lnSpc>
              <a:spcBef>
                <a:spcPct val="0"/>
              </a:spcBef>
              <a:buClr>
                <a:srgbClr val="990000"/>
              </a:buClr>
              <a:buFont typeface="Wingdings" panose="05000000000000000000" pitchFamily="2" charset="2"/>
              <a:buNone/>
            </a:pPr>
            <a:r>
              <a:rPr lang="en-US" altLang="zh-CN" sz="2600" dirty="0">
                <a:ea typeface="宋体" panose="02010600030101010101" pitchFamily="2" charset="-122"/>
              </a:rPr>
              <a:t>intervention points; injunctive norms relevant</a:t>
            </a:r>
          </a:p>
          <a:p>
            <a:pPr eaLnBrk="1" hangingPunct="1">
              <a:lnSpc>
                <a:spcPct val="90000"/>
              </a:lnSpc>
              <a:spcBef>
                <a:spcPct val="0"/>
              </a:spcBef>
              <a:buClr>
                <a:srgbClr val="990000"/>
              </a:buClr>
              <a:buFont typeface="Wingdings" panose="05000000000000000000" pitchFamily="2" charset="2"/>
              <a:buNone/>
            </a:pPr>
            <a:r>
              <a:rPr lang="en-US" altLang="zh-CN" sz="2600" dirty="0">
                <a:ea typeface="宋体" panose="02010600030101010101" pitchFamily="2" charset="-122"/>
              </a:rPr>
              <a:t>to suitability.</a:t>
            </a:r>
          </a:p>
        </p:txBody>
      </p:sp>
      <p:sp>
        <p:nvSpPr>
          <p:cNvPr id="9" name="Text Box 2">
            <a:extLst>
              <a:ext uri="{FF2B5EF4-FFF2-40B4-BE49-F238E27FC236}">
                <a16:creationId xmlns:a16="http://schemas.microsoft.com/office/drawing/2014/main" id="{1ECB107A-F606-40E9-8A67-3F63D9626387}"/>
              </a:ext>
            </a:extLst>
          </p:cNvPr>
          <p:cNvSpPr txBox="1">
            <a:spLocks noChangeArrowheads="1"/>
          </p:cNvSpPr>
          <p:nvPr/>
        </p:nvSpPr>
        <p:spPr bwMode="auto">
          <a:xfrm>
            <a:off x="2146478" y="4541594"/>
            <a:ext cx="6851217"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600" b="1" dirty="0">
                <a:ea typeface="宋体" panose="02010600030101010101" pitchFamily="2" charset="-122"/>
              </a:rPr>
              <a:t>Basic idea: </a:t>
            </a:r>
            <a:r>
              <a:rPr lang="en-US" altLang="zh-CN" sz="2600" dirty="0">
                <a:ea typeface="宋体" panose="02010600030101010101" pitchFamily="2" charset="-122"/>
              </a:rPr>
              <a:t>people think about how an </a:t>
            </a:r>
          </a:p>
          <a:p>
            <a:pPr eaLnBrk="1" hangingPunct="1">
              <a:lnSpc>
                <a:spcPct val="90000"/>
              </a:lnSpc>
              <a:spcBef>
                <a:spcPct val="0"/>
              </a:spcBef>
              <a:buClr>
                <a:srgbClr val="990000"/>
              </a:buClr>
              <a:buFont typeface="Wingdings" panose="05000000000000000000" pitchFamily="2" charset="2"/>
              <a:buNone/>
            </a:pPr>
            <a:r>
              <a:rPr lang="en-US" altLang="zh-CN" sz="2600" dirty="0">
                <a:ea typeface="宋体" panose="02010600030101010101" pitchFamily="2" charset="-122"/>
              </a:rPr>
              <a:t>outcome could have been prevented, </a:t>
            </a:r>
          </a:p>
          <a:p>
            <a:pPr eaLnBrk="1" hangingPunct="1">
              <a:lnSpc>
                <a:spcPct val="90000"/>
              </a:lnSpc>
              <a:spcBef>
                <a:spcPct val="0"/>
              </a:spcBef>
              <a:buClr>
                <a:srgbClr val="990000"/>
              </a:buClr>
              <a:buFont typeface="Wingdings" panose="05000000000000000000" pitchFamily="2" charset="2"/>
              <a:buNone/>
            </a:pPr>
            <a:r>
              <a:rPr lang="en-US" altLang="zh-CN" sz="2600" dirty="0">
                <a:ea typeface="宋体" panose="02010600030101010101" pitchFamily="2" charset="-122"/>
              </a:rPr>
              <a:t>focusing on changing those aspects of </a:t>
            </a:r>
          </a:p>
          <a:p>
            <a:pPr eaLnBrk="1" hangingPunct="1">
              <a:lnSpc>
                <a:spcPct val="90000"/>
              </a:lnSpc>
              <a:spcBef>
                <a:spcPct val="0"/>
              </a:spcBef>
              <a:buClr>
                <a:srgbClr val="990000"/>
              </a:buClr>
              <a:buFont typeface="Wingdings" panose="05000000000000000000" pitchFamily="2" charset="2"/>
              <a:buNone/>
            </a:pPr>
            <a:r>
              <a:rPr lang="en-US" altLang="zh-CN" sz="2600" dirty="0">
                <a:ea typeface="宋体" panose="02010600030101010101" pitchFamily="2" charset="-122"/>
              </a:rPr>
              <a:t>the situation that are </a:t>
            </a:r>
            <a:r>
              <a:rPr lang="en-US" altLang="zh-CN" sz="2600" i="1" dirty="0">
                <a:ea typeface="宋体" panose="02010600030101010101" pitchFamily="2" charset="-122"/>
              </a:rPr>
              <a:t>abnormal</a:t>
            </a:r>
            <a:r>
              <a:rPr lang="en-US" altLang="zh-CN" sz="2600" dirty="0">
                <a:ea typeface="宋体" panose="02010600030101010101" pitchFamily="2" charset="-122"/>
              </a:rPr>
              <a:t>….</a:t>
            </a:r>
          </a:p>
        </p:txBody>
      </p:sp>
    </p:spTree>
    <p:extLst>
      <p:ext uri="{BB962C8B-B14F-4D97-AF65-F5344CB8AC3E}">
        <p14:creationId xmlns:p14="http://schemas.microsoft.com/office/powerpoint/2010/main" val="18873361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7"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98" name="Text Box 2">
            <a:extLst>
              <a:ext uri="{FF2B5EF4-FFF2-40B4-BE49-F238E27FC236}">
                <a16:creationId xmlns:a16="http://schemas.microsoft.com/office/drawing/2014/main" id="{EFA36BF6-367D-4AF6-B042-E798DD3CFEE4}"/>
              </a:ext>
            </a:extLst>
          </p:cNvPr>
          <p:cNvSpPr txBox="1">
            <a:spLocks noChangeArrowheads="1"/>
          </p:cNvSpPr>
          <p:nvPr/>
        </p:nvSpPr>
        <p:spPr bwMode="auto">
          <a:xfrm>
            <a:off x="2146480" y="2473569"/>
            <a:ext cx="6719542"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600" dirty="0">
                <a:ea typeface="宋体" panose="02010600030101010101" pitchFamily="2" charset="-122"/>
              </a:rPr>
              <a:t>e.g., Sytsma, </a:t>
            </a:r>
            <a:r>
              <a:rPr lang="en-US" altLang="zh-CN" sz="2600" dirty="0" err="1">
                <a:ea typeface="宋体" panose="02010600030101010101" pitchFamily="2" charset="-122"/>
              </a:rPr>
              <a:t>Livengood</a:t>
            </a:r>
            <a:r>
              <a:rPr lang="en-US" altLang="zh-CN" sz="2600" dirty="0">
                <a:ea typeface="宋体" panose="02010600030101010101" pitchFamily="2" charset="-122"/>
              </a:rPr>
              <a:t>, and Rose (2012)</a:t>
            </a:r>
          </a:p>
        </p:txBody>
      </p:sp>
      <p:sp>
        <p:nvSpPr>
          <p:cNvPr id="13319" name="Text Box 2">
            <a:extLst>
              <a:ext uri="{FF2B5EF4-FFF2-40B4-BE49-F238E27FC236}">
                <a16:creationId xmlns:a16="http://schemas.microsoft.com/office/drawing/2014/main" id="{63C33032-85C5-4825-B8DC-70543FE7FAF0}"/>
              </a:ext>
            </a:extLst>
          </p:cNvPr>
          <p:cNvSpPr txBox="1">
            <a:spLocks noChangeArrowheads="1"/>
          </p:cNvSpPr>
          <p:nvPr/>
        </p:nvSpPr>
        <p:spPr bwMode="auto">
          <a:xfrm>
            <a:off x="2146480" y="1863969"/>
            <a:ext cx="4724400" cy="45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600" b="1" dirty="0">
                <a:solidFill>
                  <a:srgbClr val="7D2521"/>
                </a:solidFill>
                <a:ea typeface="宋体" panose="02010600030101010101" pitchFamily="2" charset="-122"/>
              </a:rPr>
              <a:t>Responsibility View</a:t>
            </a:r>
          </a:p>
        </p:txBody>
      </p:sp>
      <p:sp>
        <p:nvSpPr>
          <p:cNvPr id="7" name="Text Box 2">
            <a:extLst>
              <a:ext uri="{FF2B5EF4-FFF2-40B4-BE49-F238E27FC236}">
                <a16:creationId xmlns:a16="http://schemas.microsoft.com/office/drawing/2014/main" id="{BD38572C-D24A-4ECE-A685-A3C67B2174AA}"/>
              </a:ext>
            </a:extLst>
          </p:cNvPr>
          <p:cNvSpPr txBox="1">
            <a:spLocks noChangeArrowheads="1"/>
          </p:cNvSpPr>
          <p:nvPr/>
        </p:nvSpPr>
        <p:spPr bwMode="auto">
          <a:xfrm>
            <a:off x="2146479" y="3122857"/>
            <a:ext cx="6719542" cy="45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600" dirty="0">
                <a:ea typeface="宋体" panose="02010600030101010101" pitchFamily="2" charset="-122"/>
              </a:rPr>
              <a:t>Relevant causal attributions are normative.</a:t>
            </a:r>
          </a:p>
        </p:txBody>
      </p:sp>
      <p:sp>
        <p:nvSpPr>
          <p:cNvPr id="9" name="Text Box 2">
            <a:extLst>
              <a:ext uri="{FF2B5EF4-FFF2-40B4-BE49-F238E27FC236}">
                <a16:creationId xmlns:a16="http://schemas.microsoft.com/office/drawing/2014/main" id="{1ECB107A-F606-40E9-8A67-3F63D9626387}"/>
              </a:ext>
            </a:extLst>
          </p:cNvPr>
          <p:cNvSpPr txBox="1">
            <a:spLocks noChangeArrowheads="1"/>
          </p:cNvSpPr>
          <p:nvPr/>
        </p:nvSpPr>
        <p:spPr bwMode="auto">
          <a:xfrm>
            <a:off x="2146478" y="3772145"/>
            <a:ext cx="6851217" cy="1892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600" dirty="0">
                <a:ea typeface="宋体" panose="02010600030101010101" pitchFamily="2" charset="-122"/>
              </a:rPr>
              <a:t>Used to indicate more than that an entity </a:t>
            </a:r>
          </a:p>
          <a:p>
            <a:pPr eaLnBrk="1" hangingPunct="1">
              <a:lnSpc>
                <a:spcPct val="90000"/>
              </a:lnSpc>
              <a:spcBef>
                <a:spcPct val="0"/>
              </a:spcBef>
              <a:buClr>
                <a:srgbClr val="990000"/>
              </a:buClr>
              <a:buFont typeface="Wingdings" panose="05000000000000000000" pitchFamily="2" charset="2"/>
              <a:buNone/>
            </a:pPr>
            <a:r>
              <a:rPr lang="en-US" altLang="zh-CN" sz="2600" dirty="0">
                <a:ea typeface="宋体" panose="02010600030101010101" pitchFamily="2" charset="-122"/>
              </a:rPr>
              <a:t>brought about or produced an outcome; </a:t>
            </a:r>
          </a:p>
          <a:p>
            <a:pPr eaLnBrk="1" hangingPunct="1">
              <a:lnSpc>
                <a:spcPct val="90000"/>
              </a:lnSpc>
              <a:spcBef>
                <a:spcPct val="0"/>
              </a:spcBef>
              <a:buClr>
                <a:srgbClr val="990000"/>
              </a:buClr>
              <a:buFont typeface="Wingdings" panose="05000000000000000000" pitchFamily="2" charset="2"/>
              <a:buNone/>
            </a:pPr>
            <a:r>
              <a:rPr lang="en-US" altLang="zh-CN" sz="2600" dirty="0">
                <a:ea typeface="宋体" panose="02010600030101010101" pitchFamily="2" charset="-122"/>
              </a:rPr>
              <a:t>gives a normative evaluation similar to </a:t>
            </a:r>
          </a:p>
          <a:p>
            <a:pPr eaLnBrk="1" hangingPunct="1">
              <a:lnSpc>
                <a:spcPct val="90000"/>
              </a:lnSpc>
              <a:spcBef>
                <a:spcPct val="0"/>
              </a:spcBef>
              <a:buClr>
                <a:srgbClr val="990000"/>
              </a:buClr>
              <a:buFont typeface="Wingdings" panose="05000000000000000000" pitchFamily="2" charset="2"/>
              <a:buNone/>
            </a:pPr>
            <a:r>
              <a:rPr lang="en-US" altLang="zh-CN" sz="2600" dirty="0">
                <a:ea typeface="宋体" panose="02010600030101010101" pitchFamily="2" charset="-122"/>
              </a:rPr>
              <a:t>saying the entity is responsible for or </a:t>
            </a:r>
          </a:p>
          <a:p>
            <a:pPr eaLnBrk="1" hangingPunct="1">
              <a:lnSpc>
                <a:spcPct val="90000"/>
              </a:lnSpc>
              <a:spcBef>
                <a:spcPct val="0"/>
              </a:spcBef>
              <a:buClr>
                <a:srgbClr val="990000"/>
              </a:buClr>
              <a:buFont typeface="Wingdings" panose="05000000000000000000" pitchFamily="2" charset="2"/>
              <a:buNone/>
            </a:pPr>
            <a:r>
              <a:rPr lang="en-US" altLang="zh-CN" sz="2600" dirty="0">
                <a:ea typeface="宋体" panose="02010600030101010101" pitchFamily="2" charset="-122"/>
              </a:rPr>
              <a:t>accountable for the outcome.</a:t>
            </a:r>
          </a:p>
        </p:txBody>
      </p:sp>
    </p:spTree>
    <p:extLst>
      <p:ext uri="{BB962C8B-B14F-4D97-AF65-F5344CB8AC3E}">
        <p14:creationId xmlns:p14="http://schemas.microsoft.com/office/powerpoint/2010/main" val="29265470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8" grpId="0"/>
      <p:bldP spid="7" grpId="0"/>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Text Box 2">
            <a:extLst>
              <a:ext uri="{FF2B5EF4-FFF2-40B4-BE49-F238E27FC236}">
                <a16:creationId xmlns:a16="http://schemas.microsoft.com/office/drawing/2014/main" id="{120EFE51-6D6B-4899-82DD-E5394694E075}"/>
              </a:ext>
            </a:extLst>
          </p:cNvPr>
          <p:cNvSpPr txBox="1">
            <a:spLocks noChangeArrowheads="1"/>
          </p:cNvSpPr>
          <p:nvPr/>
        </p:nvSpPr>
        <p:spPr bwMode="auto">
          <a:xfrm>
            <a:off x="2146480" y="1878141"/>
            <a:ext cx="6580554"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Evidence from a variety of different types of </a:t>
            </a:r>
          </a:p>
          <a:p>
            <a:pPr eaLnBrk="1" hangingPunct="1">
              <a:lnSpc>
                <a:spcPct val="9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questionnaire studies has been put forward for </a:t>
            </a:r>
          </a:p>
          <a:p>
            <a:pPr eaLnBrk="1" hangingPunct="1">
              <a:lnSpc>
                <a:spcPct val="9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these different views.</a:t>
            </a:r>
          </a:p>
        </p:txBody>
      </p:sp>
      <p:sp>
        <p:nvSpPr>
          <p:cNvPr id="795654" name="Rectangle 6">
            <a:extLst>
              <a:ext uri="{FF2B5EF4-FFF2-40B4-BE49-F238E27FC236}">
                <a16:creationId xmlns:a16="http://schemas.microsoft.com/office/drawing/2014/main" id="{13486E8B-C594-4369-9A72-3286B88F2F0C}"/>
              </a:ext>
            </a:extLst>
          </p:cNvPr>
          <p:cNvSpPr>
            <a:spLocks noChangeArrowheads="1"/>
          </p:cNvSpPr>
          <p:nvPr/>
        </p:nvSpPr>
        <p:spPr bwMode="auto">
          <a:xfrm>
            <a:off x="2146480" y="3218656"/>
            <a:ext cx="5791200" cy="4206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Including evidence for my view…</a:t>
            </a:r>
            <a:endParaRPr lang="en-US" altLang="en-US" sz="2400" dirty="0">
              <a:ea typeface="宋体" panose="02010600030101010101" pitchFamily="2" charset="-122"/>
            </a:endParaRPr>
          </a:p>
        </p:txBody>
      </p:sp>
      <p:sp>
        <p:nvSpPr>
          <p:cNvPr id="4" name="Rectangle 6">
            <a:extLst>
              <a:ext uri="{FF2B5EF4-FFF2-40B4-BE49-F238E27FC236}">
                <a16:creationId xmlns:a16="http://schemas.microsoft.com/office/drawing/2014/main" id="{BDE85D24-68E6-434F-9684-6DE247107BF3}"/>
              </a:ext>
            </a:extLst>
          </p:cNvPr>
          <p:cNvSpPr>
            <a:spLocks noChangeArrowheads="1"/>
          </p:cNvSpPr>
          <p:nvPr/>
        </p:nvSpPr>
        <p:spPr bwMode="auto">
          <a:xfrm>
            <a:off x="2145262" y="3905064"/>
            <a:ext cx="6580553" cy="1089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But today I’ll focus on another source of </a:t>
            </a:r>
          </a:p>
          <a:p>
            <a:pPr eaLnBrk="1" hangingPunct="1">
              <a:lnSpc>
                <a:spcPct val="9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evidence that has been brought to bear </a:t>
            </a:r>
          </a:p>
          <a:p>
            <a:pPr eaLnBrk="1" hangingPunct="1">
              <a:lnSpc>
                <a:spcPct val="9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on these debates: corpus analysis</a:t>
            </a:r>
            <a:endParaRPr lang="en-US" altLang="en-US" sz="2400" dirty="0">
              <a:ea typeface="宋体" panose="02010600030101010101" pitchFamily="2" charset="-122"/>
            </a:endParaRPr>
          </a:p>
        </p:txBody>
      </p:sp>
    </p:spTree>
    <p:extLst>
      <p:ext uri="{BB962C8B-B14F-4D97-AF65-F5344CB8AC3E}">
        <p14:creationId xmlns:p14="http://schemas.microsoft.com/office/powerpoint/2010/main" val="37361340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Text Box 2"/>
          <p:cNvSpPr txBox="1">
            <a:spLocks noChangeArrowheads="1"/>
          </p:cNvSpPr>
          <p:nvPr/>
        </p:nvSpPr>
        <p:spPr bwMode="auto">
          <a:xfrm>
            <a:off x="2146480" y="1902827"/>
            <a:ext cx="5416723"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Two goals:</a:t>
            </a:r>
          </a:p>
        </p:txBody>
      </p:sp>
      <p:sp>
        <p:nvSpPr>
          <p:cNvPr id="4" name="Text Box 2">
            <a:extLst>
              <a:ext uri="{FF2B5EF4-FFF2-40B4-BE49-F238E27FC236}">
                <a16:creationId xmlns:a16="http://schemas.microsoft.com/office/drawing/2014/main" id="{DD19D5C2-DE49-4A7B-B96D-E450D1AB24D0}"/>
              </a:ext>
            </a:extLst>
          </p:cNvPr>
          <p:cNvSpPr txBox="1">
            <a:spLocks noChangeArrowheads="1"/>
          </p:cNvSpPr>
          <p:nvPr/>
        </p:nvSpPr>
        <p:spPr bwMode="auto">
          <a:xfrm>
            <a:off x="2146480" y="2464878"/>
            <a:ext cx="670491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(a) </a:t>
            </a:r>
            <a:r>
              <a:rPr lang="en-US" altLang="zh-CN" sz="2400" b="1" dirty="0">
                <a:ea typeface="宋体" panose="02010600030101010101" pitchFamily="2" charset="-122"/>
              </a:rPr>
              <a:t>Introduce methods of </a:t>
            </a:r>
            <a:r>
              <a:rPr lang="en-US" altLang="zh-CN" sz="2400" b="1" dirty="0">
                <a:solidFill>
                  <a:srgbClr val="7D2521"/>
                </a:solidFill>
                <a:ea typeface="宋体" panose="02010600030101010101" pitchFamily="2" charset="-122"/>
              </a:rPr>
              <a:t>corpus analysis</a:t>
            </a:r>
          </a:p>
        </p:txBody>
      </p:sp>
      <p:sp>
        <p:nvSpPr>
          <p:cNvPr id="5" name="Text Box 2">
            <a:extLst>
              <a:ext uri="{FF2B5EF4-FFF2-40B4-BE49-F238E27FC236}">
                <a16:creationId xmlns:a16="http://schemas.microsoft.com/office/drawing/2014/main" id="{53A38B29-B0A6-46E5-B882-3740E15E0C38}"/>
              </a:ext>
            </a:extLst>
          </p:cNvPr>
          <p:cNvSpPr txBox="1">
            <a:spLocks noChangeArrowheads="1"/>
          </p:cNvSpPr>
          <p:nvPr/>
        </p:nvSpPr>
        <p:spPr bwMode="auto">
          <a:xfrm>
            <a:off x="2145262" y="3019613"/>
            <a:ext cx="6704912"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(b) Apply</a:t>
            </a:r>
            <a:r>
              <a:rPr lang="en-US" altLang="zh-CN" sz="2400" b="1" dirty="0">
                <a:ea typeface="宋体" panose="02010600030101010101" pitchFamily="2" charset="-122"/>
              </a:rPr>
              <a:t> these methods to a </a:t>
            </a:r>
            <a:r>
              <a:rPr lang="en-US" altLang="zh-CN" sz="2400" b="1" dirty="0">
                <a:solidFill>
                  <a:srgbClr val="7D2521"/>
                </a:solidFill>
                <a:ea typeface="宋体" panose="02010600030101010101" pitchFamily="2" charset="-122"/>
              </a:rPr>
              <a:t>recent debate </a:t>
            </a:r>
            <a:r>
              <a:rPr lang="en-US" altLang="zh-CN" sz="2400" b="1" dirty="0">
                <a:ea typeface="宋体" panose="02010600030101010101" pitchFamily="2" charset="-122"/>
              </a:rPr>
              <a:t>concerning </a:t>
            </a:r>
            <a:r>
              <a:rPr lang="en-US" altLang="zh-CN" sz="2400" b="1" dirty="0">
                <a:solidFill>
                  <a:srgbClr val="7D2521"/>
                </a:solidFill>
                <a:ea typeface="宋体" panose="02010600030101010101" pitchFamily="2" charset="-122"/>
              </a:rPr>
              <a:t>ordinary causal attributions</a:t>
            </a:r>
          </a:p>
        </p:txBody>
      </p:sp>
    </p:spTree>
    <p:extLst>
      <p:ext uri="{BB962C8B-B14F-4D97-AF65-F5344CB8AC3E}">
        <p14:creationId xmlns:p14="http://schemas.microsoft.com/office/powerpoint/2010/main" val="444725746"/>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Text Box 2"/>
          <p:cNvSpPr txBox="1">
            <a:spLocks noChangeArrowheads="1"/>
          </p:cNvSpPr>
          <p:nvPr/>
        </p:nvSpPr>
        <p:spPr bwMode="auto">
          <a:xfrm>
            <a:off x="2146480" y="1902827"/>
            <a:ext cx="5416723"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Two goals:</a:t>
            </a:r>
          </a:p>
        </p:txBody>
      </p:sp>
      <p:sp>
        <p:nvSpPr>
          <p:cNvPr id="4" name="Text Box 2">
            <a:extLst>
              <a:ext uri="{FF2B5EF4-FFF2-40B4-BE49-F238E27FC236}">
                <a16:creationId xmlns:a16="http://schemas.microsoft.com/office/drawing/2014/main" id="{DD19D5C2-DE49-4A7B-B96D-E450D1AB24D0}"/>
              </a:ext>
            </a:extLst>
          </p:cNvPr>
          <p:cNvSpPr txBox="1">
            <a:spLocks noChangeArrowheads="1"/>
          </p:cNvSpPr>
          <p:nvPr/>
        </p:nvSpPr>
        <p:spPr bwMode="auto">
          <a:xfrm>
            <a:off x="2146480" y="2464878"/>
            <a:ext cx="670491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(a) </a:t>
            </a:r>
            <a:r>
              <a:rPr lang="en-US" altLang="zh-CN" sz="2400" b="1" dirty="0">
                <a:ea typeface="宋体" panose="02010600030101010101" pitchFamily="2" charset="-122"/>
              </a:rPr>
              <a:t>Introduce methods of </a:t>
            </a:r>
            <a:r>
              <a:rPr lang="en-US" altLang="zh-CN" sz="2400" b="1" dirty="0">
                <a:solidFill>
                  <a:srgbClr val="7D2521"/>
                </a:solidFill>
                <a:ea typeface="宋体" panose="02010600030101010101" pitchFamily="2" charset="-122"/>
              </a:rPr>
              <a:t>corpus analysis</a:t>
            </a:r>
          </a:p>
        </p:txBody>
      </p:sp>
      <p:sp>
        <p:nvSpPr>
          <p:cNvPr id="5" name="Text Box 2">
            <a:extLst>
              <a:ext uri="{FF2B5EF4-FFF2-40B4-BE49-F238E27FC236}">
                <a16:creationId xmlns:a16="http://schemas.microsoft.com/office/drawing/2014/main" id="{53A38B29-B0A6-46E5-B882-3740E15E0C38}"/>
              </a:ext>
            </a:extLst>
          </p:cNvPr>
          <p:cNvSpPr txBox="1">
            <a:spLocks noChangeArrowheads="1"/>
          </p:cNvSpPr>
          <p:nvPr/>
        </p:nvSpPr>
        <p:spPr bwMode="auto">
          <a:xfrm>
            <a:off x="2145262" y="3019613"/>
            <a:ext cx="6704912"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(b) </a:t>
            </a:r>
            <a:r>
              <a:rPr lang="en-US" altLang="zh-CN" sz="2400" b="1" u="sng" dirty="0">
                <a:solidFill>
                  <a:srgbClr val="7D2521"/>
                </a:solidFill>
                <a:ea typeface="宋体" panose="02010600030101010101" pitchFamily="2" charset="-122"/>
              </a:rPr>
              <a:t>Apply</a:t>
            </a:r>
            <a:r>
              <a:rPr lang="en-US" altLang="zh-CN" sz="2400" b="1" dirty="0">
                <a:ea typeface="宋体" panose="02010600030101010101" pitchFamily="2" charset="-122"/>
              </a:rPr>
              <a:t> these methods to a </a:t>
            </a:r>
            <a:r>
              <a:rPr lang="en-US" altLang="zh-CN" sz="2400" b="1" dirty="0">
                <a:solidFill>
                  <a:srgbClr val="7D2521"/>
                </a:solidFill>
                <a:ea typeface="宋体" panose="02010600030101010101" pitchFamily="2" charset="-122"/>
              </a:rPr>
              <a:t>recent debate</a:t>
            </a:r>
            <a:r>
              <a:rPr lang="en-US" altLang="zh-CN" sz="2400" b="1" dirty="0">
                <a:ea typeface="宋体" panose="02010600030101010101" pitchFamily="2" charset="-122"/>
              </a:rPr>
              <a:t> concerning </a:t>
            </a:r>
            <a:r>
              <a:rPr lang="en-US" altLang="zh-CN" sz="2400" b="1" dirty="0">
                <a:solidFill>
                  <a:srgbClr val="7D2521"/>
                </a:solidFill>
                <a:ea typeface="宋体" panose="02010600030101010101" pitchFamily="2" charset="-122"/>
              </a:rPr>
              <a:t>ordinary causal attributions</a:t>
            </a:r>
          </a:p>
        </p:txBody>
      </p:sp>
      <p:pic>
        <p:nvPicPr>
          <p:cNvPr id="7" name="Picture 2" descr="https://d2v9y0dukr6mq2.cloudfront.net/video/thumbnail/P3IPDsA/question-mark-scribble-animation-doodle-cartoon-4k_bdi1p4a_e_thumbnail-full01.png">
            <a:extLst>
              <a:ext uri="{FF2B5EF4-FFF2-40B4-BE49-F238E27FC236}">
                <a16:creationId xmlns:a16="http://schemas.microsoft.com/office/drawing/2014/main" id="{6B91F59D-8703-4727-8551-6ECC186780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320" t="12773" r="37520" b="7298"/>
          <a:stretch/>
        </p:blipFill>
        <p:spPr bwMode="auto">
          <a:xfrm rot="883308">
            <a:off x="6159398" y="3958837"/>
            <a:ext cx="1587398" cy="2089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66438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Box 2">
            <a:extLst>
              <a:ext uri="{FF2B5EF4-FFF2-40B4-BE49-F238E27FC236}">
                <a16:creationId xmlns:a16="http://schemas.microsoft.com/office/drawing/2014/main" id="{0BBEA4A1-7AAE-4ACE-9C94-8DB8EA33C6CE}"/>
              </a:ext>
            </a:extLst>
          </p:cNvPr>
          <p:cNvSpPr txBox="1">
            <a:spLocks noChangeArrowheads="1"/>
          </p:cNvSpPr>
          <p:nvPr/>
        </p:nvSpPr>
        <p:spPr bwMode="auto">
          <a:xfrm>
            <a:off x="2148068" y="1902827"/>
            <a:ext cx="58674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Tx/>
              <a:buNone/>
            </a:pPr>
            <a:r>
              <a:rPr lang="en-US" altLang="zh-CN" sz="2000" b="1" dirty="0">
                <a:solidFill>
                  <a:srgbClr val="990000"/>
                </a:solidFill>
                <a:ea typeface="宋体" panose="02010600030101010101" pitchFamily="2" charset="-122"/>
              </a:rPr>
              <a:t>(1) </a:t>
            </a:r>
            <a:r>
              <a:rPr lang="en-US" altLang="zh-CN" sz="2000" dirty="0">
                <a:ea typeface="宋体" panose="02010600030101010101" pitchFamily="2" charset="-122"/>
              </a:rPr>
              <a:t>Can corpus analysis provide </a:t>
            </a:r>
            <a:r>
              <a:rPr lang="en-US" altLang="zh-CN" sz="2000" i="1" dirty="0">
                <a:ea typeface="宋体" panose="02010600030101010101" pitchFamily="2" charset="-122"/>
              </a:rPr>
              <a:t>independent support</a:t>
            </a:r>
            <a:r>
              <a:rPr lang="en-US" altLang="zh-CN" sz="2000" dirty="0">
                <a:ea typeface="宋体" panose="02010600030101010101" pitchFamily="2" charset="-122"/>
              </a:rPr>
              <a:t> for the thesis that ordinary causal attributions are sensitive to normative information? </a:t>
            </a:r>
          </a:p>
        </p:txBody>
      </p:sp>
      <p:sp>
        <p:nvSpPr>
          <p:cNvPr id="42" name="Text Box 2">
            <a:extLst>
              <a:ext uri="{FF2B5EF4-FFF2-40B4-BE49-F238E27FC236}">
                <a16:creationId xmlns:a16="http://schemas.microsoft.com/office/drawing/2014/main" id="{6822F919-703F-48F5-A8E9-474E0E2872CF}"/>
              </a:ext>
            </a:extLst>
          </p:cNvPr>
          <p:cNvSpPr txBox="1">
            <a:spLocks noChangeArrowheads="1"/>
          </p:cNvSpPr>
          <p:nvPr/>
        </p:nvSpPr>
        <p:spPr bwMode="auto">
          <a:xfrm>
            <a:off x="2146480" y="2925177"/>
            <a:ext cx="5867400"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Tx/>
              <a:buNone/>
            </a:pPr>
            <a:r>
              <a:rPr lang="en-US" altLang="zh-CN" sz="2000" b="1">
                <a:solidFill>
                  <a:srgbClr val="990000"/>
                </a:solidFill>
                <a:ea typeface="宋体" panose="02010600030101010101" pitchFamily="2" charset="-122"/>
              </a:rPr>
              <a:t>(2) </a:t>
            </a:r>
            <a:r>
              <a:rPr lang="en-US" altLang="zh-CN" sz="2000">
                <a:ea typeface="宋体" panose="02010600030101010101" pitchFamily="2" charset="-122"/>
              </a:rPr>
              <a:t>Does the evidence coming from corpus analysis support the contention that outcome valence matters for ordinary causal attributions?</a:t>
            </a:r>
          </a:p>
        </p:txBody>
      </p:sp>
      <p:sp>
        <p:nvSpPr>
          <p:cNvPr id="43" name="Text Box 2">
            <a:extLst>
              <a:ext uri="{FF2B5EF4-FFF2-40B4-BE49-F238E27FC236}">
                <a16:creationId xmlns:a16="http://schemas.microsoft.com/office/drawing/2014/main" id="{4E329ADA-489B-46A0-A786-932A218DF150}"/>
              </a:ext>
            </a:extLst>
          </p:cNvPr>
          <p:cNvSpPr txBox="1">
            <a:spLocks noChangeArrowheads="1"/>
          </p:cNvSpPr>
          <p:nvPr/>
        </p:nvSpPr>
        <p:spPr bwMode="auto">
          <a:xfrm>
            <a:off x="2146480" y="3958639"/>
            <a:ext cx="58674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Tx/>
              <a:buNone/>
            </a:pPr>
            <a:r>
              <a:rPr lang="en-US" altLang="zh-CN" sz="2000" b="1" dirty="0">
                <a:solidFill>
                  <a:srgbClr val="990000"/>
                </a:solidFill>
                <a:ea typeface="宋体" panose="02010600030101010101" pitchFamily="2" charset="-122"/>
              </a:rPr>
              <a:t>(3) </a:t>
            </a:r>
            <a:r>
              <a:rPr lang="en-US" altLang="zh-CN" sz="2000" dirty="0">
                <a:ea typeface="宋体" panose="02010600030101010101" pitchFamily="2" charset="-122"/>
              </a:rPr>
              <a:t>Are ordinary causal attributions similar to responsibility attributions?</a:t>
            </a:r>
          </a:p>
        </p:txBody>
      </p:sp>
      <p:sp>
        <p:nvSpPr>
          <p:cNvPr id="44" name="Text Box 2">
            <a:extLst>
              <a:ext uri="{FF2B5EF4-FFF2-40B4-BE49-F238E27FC236}">
                <a16:creationId xmlns:a16="http://schemas.microsoft.com/office/drawing/2014/main" id="{A6D4E7AF-0575-485C-96CB-23154D2C3B1C}"/>
              </a:ext>
            </a:extLst>
          </p:cNvPr>
          <p:cNvSpPr txBox="1">
            <a:spLocks noChangeArrowheads="1"/>
          </p:cNvSpPr>
          <p:nvPr/>
        </p:nvSpPr>
        <p:spPr bwMode="auto">
          <a:xfrm>
            <a:off x="2152830" y="4722227"/>
            <a:ext cx="5867400"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Tx/>
              <a:buNone/>
            </a:pPr>
            <a:r>
              <a:rPr lang="en-US" altLang="zh-CN" sz="2000" b="1" dirty="0">
                <a:solidFill>
                  <a:srgbClr val="990000"/>
                </a:solidFill>
                <a:ea typeface="宋体" panose="02010600030101010101" pitchFamily="2" charset="-122"/>
              </a:rPr>
              <a:t>(4) </a:t>
            </a:r>
            <a:r>
              <a:rPr lang="en-US" altLang="zh-CN" sz="2000" dirty="0">
                <a:ea typeface="宋体" panose="02010600030101010101" pitchFamily="2" charset="-122"/>
              </a:rPr>
              <a:t>Are causal attributions of philosophers different from causal attributions we find in corpora of more ordinary language?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4"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6" name="Text Box 2">
            <a:extLst>
              <a:ext uri="{FF2B5EF4-FFF2-40B4-BE49-F238E27FC236}">
                <a16:creationId xmlns:a16="http://schemas.microsoft.com/office/drawing/2014/main" id="{3F3F3813-FF23-46D4-9AB3-8F6FF2BBFA1E}"/>
              </a:ext>
            </a:extLst>
          </p:cNvPr>
          <p:cNvSpPr txBox="1">
            <a:spLocks noChangeArrowheads="1"/>
          </p:cNvSpPr>
          <p:nvPr/>
        </p:nvSpPr>
        <p:spPr bwMode="auto">
          <a:xfrm>
            <a:off x="2152830" y="1902827"/>
            <a:ext cx="5867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Start with some methods that are </a:t>
            </a:r>
          </a:p>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non-mathematical…</a:t>
            </a:r>
          </a:p>
        </p:txBody>
      </p:sp>
      <p:sp>
        <p:nvSpPr>
          <p:cNvPr id="25" name="Text Box 2">
            <a:extLst>
              <a:ext uri="{FF2B5EF4-FFF2-40B4-BE49-F238E27FC236}">
                <a16:creationId xmlns:a16="http://schemas.microsoft.com/office/drawing/2014/main" id="{7AA3B887-B30B-4A1E-9A3B-48DA3DC859AD}"/>
              </a:ext>
            </a:extLst>
          </p:cNvPr>
          <p:cNvSpPr txBox="1">
            <a:spLocks noChangeArrowheads="1"/>
          </p:cNvSpPr>
          <p:nvPr/>
        </p:nvSpPr>
        <p:spPr bwMode="auto">
          <a:xfrm>
            <a:off x="2151243" y="2866440"/>
            <a:ext cx="5867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Use search features available online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for COCA: </a:t>
            </a:r>
            <a:r>
              <a:rPr lang="en-US" altLang="zh-CN" sz="2400" b="1" dirty="0">
                <a:solidFill>
                  <a:srgbClr val="990000"/>
                </a:solidFill>
                <a:ea typeface="宋体" panose="02010600030101010101" pitchFamily="2" charset="-122"/>
              </a:rPr>
              <a:t>https://corpus.byu.edu/coca/</a:t>
            </a:r>
          </a:p>
        </p:txBody>
      </p:sp>
      <p:sp>
        <p:nvSpPr>
          <p:cNvPr id="43" name="Text Box 2">
            <a:extLst>
              <a:ext uri="{FF2B5EF4-FFF2-40B4-BE49-F238E27FC236}">
                <a16:creationId xmlns:a16="http://schemas.microsoft.com/office/drawing/2014/main" id="{853100D3-6D7B-499F-BBE2-92E315C3118E}"/>
              </a:ext>
            </a:extLst>
          </p:cNvPr>
          <p:cNvSpPr txBox="1">
            <a:spLocks noChangeArrowheads="1"/>
          </p:cNvSpPr>
          <p:nvPr/>
        </p:nvSpPr>
        <p:spPr bwMode="auto">
          <a:xfrm>
            <a:off x="2149655" y="3882440"/>
            <a:ext cx="5867400" cy="134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a:ea typeface="宋体" panose="02010600030101010101" pitchFamily="2" charset="-122"/>
              </a:rPr>
              <a:t>Does the context for ordinary causal </a:t>
            </a:r>
          </a:p>
          <a:p>
            <a:pPr eaLnBrk="1" hangingPunct="1">
              <a:lnSpc>
                <a:spcPct val="85000"/>
              </a:lnSpc>
              <a:spcBef>
                <a:spcPct val="0"/>
              </a:spcBef>
              <a:buClr>
                <a:srgbClr val="990000"/>
              </a:buClr>
              <a:buFont typeface="Wingdings" panose="05000000000000000000" pitchFamily="2" charset="2"/>
              <a:buNone/>
            </a:pPr>
            <a:r>
              <a:rPr lang="en-US" altLang="zh-CN" sz="2400" b="1">
                <a:ea typeface="宋体" panose="02010600030101010101" pitchFamily="2" charset="-122"/>
              </a:rPr>
              <a:t>attributions tend to be valenced? </a:t>
            </a:r>
          </a:p>
          <a:p>
            <a:pPr eaLnBrk="1" hangingPunct="1">
              <a:lnSpc>
                <a:spcPct val="85000"/>
              </a:lnSpc>
              <a:spcBef>
                <a:spcPct val="0"/>
              </a:spcBef>
              <a:buClr>
                <a:srgbClr val="990000"/>
              </a:buClr>
              <a:buFont typeface="Wingdings" panose="05000000000000000000" pitchFamily="2" charset="2"/>
              <a:buNone/>
            </a:pPr>
            <a:r>
              <a:rPr lang="en-US" altLang="zh-CN" sz="2400">
                <a:ea typeface="宋体" panose="02010600030101010101" pitchFamily="2" charset="-122"/>
              </a:rPr>
              <a:t>(i.e., do we tend to attribute causation </a:t>
            </a:r>
          </a:p>
          <a:p>
            <a:pPr eaLnBrk="1" hangingPunct="1">
              <a:lnSpc>
                <a:spcPct val="85000"/>
              </a:lnSpc>
              <a:spcBef>
                <a:spcPct val="0"/>
              </a:spcBef>
              <a:buClr>
                <a:srgbClr val="990000"/>
              </a:buClr>
              <a:buFont typeface="Wingdings" panose="05000000000000000000" pitchFamily="2" charset="2"/>
              <a:buNone/>
            </a:pPr>
            <a:r>
              <a:rPr lang="en-US" altLang="zh-CN" sz="2400">
                <a:ea typeface="宋体" panose="02010600030101010101" pitchFamily="2" charset="-122"/>
              </a:rPr>
              <a:t>more often for bad things than good?)</a:t>
            </a:r>
            <a:endParaRPr lang="en-US" altLang="zh-CN" sz="2400" b="1">
              <a:solidFill>
                <a:srgbClr val="990000"/>
              </a:solidFill>
              <a:ea typeface="宋体" panose="02010600030101010101" pitchFamily="2" charset="-122"/>
            </a:endParaRPr>
          </a:p>
        </p:txBody>
      </p:sp>
      <p:sp>
        <p:nvSpPr>
          <p:cNvPr id="44" name="Text Box 2">
            <a:extLst>
              <a:ext uri="{FF2B5EF4-FFF2-40B4-BE49-F238E27FC236}">
                <a16:creationId xmlns:a16="http://schemas.microsoft.com/office/drawing/2014/main" id="{3F678191-27C5-4C73-90CB-62774D525021}"/>
              </a:ext>
            </a:extLst>
          </p:cNvPr>
          <p:cNvSpPr txBox="1">
            <a:spLocks noChangeArrowheads="1"/>
          </p:cNvSpPr>
          <p:nvPr/>
        </p:nvSpPr>
        <p:spPr bwMode="auto">
          <a:xfrm>
            <a:off x="2149655" y="5447715"/>
            <a:ext cx="5867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Char char="è"/>
              <a:defRPr/>
            </a:pPr>
            <a:r>
              <a:rPr lang="en-US" altLang="zh-CN" sz="2400" b="1" dirty="0">
                <a:ea typeface="宋体" panose="02010600030101010101" pitchFamily="2" charset="-122"/>
                <a:sym typeface="Wingdings" panose="05000000000000000000" pitchFamily="2" charset="2"/>
              </a:rPr>
              <a:t>Search for nouns occurring after </a:t>
            </a:r>
          </a:p>
          <a:p>
            <a:pPr marL="0" indent="0" eaLnBrk="1" hangingPunct="1">
              <a:lnSpc>
                <a:spcPct val="85000"/>
              </a:lnSpc>
              <a:spcBef>
                <a:spcPct val="0"/>
              </a:spcBef>
              <a:buClr>
                <a:srgbClr val="990000"/>
              </a:buClr>
              <a:buFontTx/>
              <a:buNone/>
              <a:defRPr/>
            </a:pPr>
            <a:r>
              <a:rPr lang="en-US" altLang="zh-CN" sz="2400" b="1" dirty="0">
                <a:ea typeface="宋体" panose="02010600030101010101" pitchFamily="2" charset="-122"/>
                <a:sym typeface="Wingdings" panose="05000000000000000000" pitchFamily="2" charset="2"/>
              </a:rPr>
              <a:t>     “caused the” in the corpus</a:t>
            </a:r>
            <a:endParaRPr lang="en-US" altLang="zh-CN" sz="2400" b="1" dirty="0">
              <a:solidFill>
                <a:srgbClr val="990000"/>
              </a:solidFill>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43" grpId="0"/>
      <p:bldP spid="44" grpId="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16386" name="Picture 3">
            <a:extLst>
              <a:ext uri="{FF2B5EF4-FFF2-40B4-BE49-F238E27FC236}">
                <a16:creationId xmlns:a16="http://schemas.microsoft.com/office/drawing/2014/main" id="{B448380A-06CE-4452-BB99-DB0BE420D4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775" y="180975"/>
            <a:ext cx="7664450" cy="649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17410" name="Picture 3">
            <a:extLst>
              <a:ext uri="{FF2B5EF4-FFF2-40B4-BE49-F238E27FC236}">
                <a16:creationId xmlns:a16="http://schemas.microsoft.com/office/drawing/2014/main" id="{9E461627-1530-4A0D-8EC3-2896F9CE45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775" y="180975"/>
            <a:ext cx="7664450" cy="649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CA12AECE-A3C5-48D8-B2C5-A82C28D73E09}"/>
              </a:ext>
            </a:extLst>
          </p:cNvPr>
          <p:cNvSpPr>
            <a:spLocks noChangeArrowheads="1"/>
          </p:cNvSpPr>
          <p:nvPr/>
        </p:nvSpPr>
        <p:spPr bwMode="auto">
          <a:xfrm>
            <a:off x="1857375" y="2647950"/>
            <a:ext cx="512763" cy="212725"/>
          </a:xfrm>
          <a:prstGeom prst="rect">
            <a:avLst/>
          </a:prstGeom>
          <a:noFill/>
          <a:ln w="38100" algn="ctr">
            <a:solidFill>
              <a:srgbClr val="99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rgbClr val="990000"/>
              </a:buClr>
              <a:buFont typeface="Wingdings" panose="05000000000000000000" pitchFamily="2" charset="2"/>
              <a:buNone/>
            </a:pPr>
            <a:endParaRPr lang="en-US" altLang="en-US"/>
          </a:p>
        </p:txBody>
      </p:sp>
      <p:sp>
        <p:nvSpPr>
          <p:cNvPr id="5" name="Rectangle 4">
            <a:extLst>
              <a:ext uri="{FF2B5EF4-FFF2-40B4-BE49-F238E27FC236}">
                <a16:creationId xmlns:a16="http://schemas.microsoft.com/office/drawing/2014/main" id="{9C522669-8EC4-48A9-89EE-2905E0AD1CB2}"/>
              </a:ext>
            </a:extLst>
          </p:cNvPr>
          <p:cNvSpPr>
            <a:spLocks noChangeArrowheads="1"/>
          </p:cNvSpPr>
          <p:nvPr/>
        </p:nvSpPr>
        <p:spPr bwMode="auto">
          <a:xfrm>
            <a:off x="1857375" y="2860675"/>
            <a:ext cx="703263" cy="211138"/>
          </a:xfrm>
          <a:prstGeom prst="rect">
            <a:avLst/>
          </a:prstGeom>
          <a:noFill/>
          <a:ln w="38100" algn="ctr">
            <a:solidFill>
              <a:srgbClr val="99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rgbClr val="990000"/>
              </a:buClr>
              <a:buFont typeface="Wingdings" panose="05000000000000000000" pitchFamily="2" charset="2"/>
              <a:buNone/>
            </a:pPr>
            <a:endParaRPr lang="en-US" altLang="en-US"/>
          </a:p>
        </p:txBody>
      </p:sp>
      <p:sp>
        <p:nvSpPr>
          <p:cNvPr id="6" name="Rectangle 5">
            <a:extLst>
              <a:ext uri="{FF2B5EF4-FFF2-40B4-BE49-F238E27FC236}">
                <a16:creationId xmlns:a16="http://schemas.microsoft.com/office/drawing/2014/main" id="{717031F4-156E-4944-9380-BCA0B172DFDC}"/>
              </a:ext>
            </a:extLst>
          </p:cNvPr>
          <p:cNvSpPr>
            <a:spLocks noChangeArrowheads="1"/>
          </p:cNvSpPr>
          <p:nvPr/>
        </p:nvSpPr>
        <p:spPr bwMode="auto">
          <a:xfrm>
            <a:off x="1857375" y="3078163"/>
            <a:ext cx="512763" cy="212725"/>
          </a:xfrm>
          <a:prstGeom prst="rect">
            <a:avLst/>
          </a:prstGeom>
          <a:noFill/>
          <a:ln w="38100" algn="ctr">
            <a:solidFill>
              <a:srgbClr val="99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rgbClr val="990000"/>
              </a:buClr>
              <a:buFont typeface="Wingdings" panose="05000000000000000000" pitchFamily="2" charset="2"/>
              <a:buNone/>
            </a:pPr>
            <a:endParaRPr lang="en-US" altLang="en-US"/>
          </a:p>
        </p:txBody>
      </p:sp>
      <p:sp>
        <p:nvSpPr>
          <p:cNvPr id="7" name="Rectangle 6">
            <a:extLst>
              <a:ext uri="{FF2B5EF4-FFF2-40B4-BE49-F238E27FC236}">
                <a16:creationId xmlns:a16="http://schemas.microsoft.com/office/drawing/2014/main" id="{4B1C3F19-0DD9-43F1-8D89-BBF6F1B0FF3A}"/>
              </a:ext>
            </a:extLst>
          </p:cNvPr>
          <p:cNvSpPr>
            <a:spLocks noChangeArrowheads="1"/>
          </p:cNvSpPr>
          <p:nvPr/>
        </p:nvSpPr>
        <p:spPr bwMode="auto">
          <a:xfrm>
            <a:off x="1857375" y="3297238"/>
            <a:ext cx="703263" cy="211137"/>
          </a:xfrm>
          <a:prstGeom prst="rect">
            <a:avLst/>
          </a:prstGeom>
          <a:noFill/>
          <a:ln w="38100" algn="ctr">
            <a:solidFill>
              <a:srgbClr val="99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rgbClr val="990000"/>
              </a:buClr>
              <a:buFont typeface="Wingdings" panose="05000000000000000000" pitchFamily="2" charset="2"/>
              <a:buNone/>
            </a:pPr>
            <a:endParaRPr lang="en-US" altLang="en-US"/>
          </a:p>
        </p:txBody>
      </p:sp>
      <p:sp>
        <p:nvSpPr>
          <p:cNvPr id="8" name="Rectangle 7">
            <a:extLst>
              <a:ext uri="{FF2B5EF4-FFF2-40B4-BE49-F238E27FC236}">
                <a16:creationId xmlns:a16="http://schemas.microsoft.com/office/drawing/2014/main" id="{7B1EE7AC-7A3F-4E9D-BD13-44BC37A6B4E1}"/>
              </a:ext>
            </a:extLst>
          </p:cNvPr>
          <p:cNvSpPr>
            <a:spLocks noChangeArrowheads="1"/>
          </p:cNvSpPr>
          <p:nvPr/>
        </p:nvSpPr>
        <p:spPr bwMode="auto">
          <a:xfrm>
            <a:off x="1857375" y="4433888"/>
            <a:ext cx="563563" cy="203200"/>
          </a:xfrm>
          <a:prstGeom prst="rect">
            <a:avLst/>
          </a:prstGeom>
          <a:noFill/>
          <a:ln w="38100" algn="ctr">
            <a:solidFill>
              <a:srgbClr val="99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rgbClr val="990000"/>
              </a:buClr>
              <a:buFont typeface="Wingdings" panose="05000000000000000000" pitchFamily="2" charset="2"/>
              <a:buNone/>
            </a:pPr>
            <a:endParaRPr lang="en-US" altLang="en-US"/>
          </a:p>
        </p:txBody>
      </p:sp>
      <p:sp>
        <p:nvSpPr>
          <p:cNvPr id="9" name="Rectangle 8">
            <a:extLst>
              <a:ext uri="{FF2B5EF4-FFF2-40B4-BE49-F238E27FC236}">
                <a16:creationId xmlns:a16="http://schemas.microsoft.com/office/drawing/2014/main" id="{D315A626-46F5-4F0B-AEE5-233460D475BA}"/>
              </a:ext>
            </a:extLst>
          </p:cNvPr>
          <p:cNvSpPr>
            <a:spLocks noChangeArrowheads="1"/>
          </p:cNvSpPr>
          <p:nvPr/>
        </p:nvSpPr>
        <p:spPr bwMode="auto">
          <a:xfrm>
            <a:off x="1857375" y="3765550"/>
            <a:ext cx="798513" cy="212725"/>
          </a:xfrm>
          <a:prstGeom prst="rect">
            <a:avLst/>
          </a:prstGeom>
          <a:noFill/>
          <a:ln w="38100" algn="ctr">
            <a:solidFill>
              <a:srgbClr val="99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rgbClr val="990000"/>
              </a:buClr>
              <a:buFont typeface="Wingdings" panose="05000000000000000000" pitchFamily="2" charset="2"/>
              <a:buNone/>
            </a:pPr>
            <a:endParaRPr lang="en-US" altLang="en-US"/>
          </a:p>
        </p:txBody>
      </p:sp>
      <p:sp>
        <p:nvSpPr>
          <p:cNvPr id="10" name="Rectangle 9">
            <a:extLst>
              <a:ext uri="{FF2B5EF4-FFF2-40B4-BE49-F238E27FC236}">
                <a16:creationId xmlns:a16="http://schemas.microsoft.com/office/drawing/2014/main" id="{567DA962-AA1F-409B-936C-D36393105882}"/>
              </a:ext>
            </a:extLst>
          </p:cNvPr>
          <p:cNvSpPr>
            <a:spLocks noChangeArrowheads="1"/>
          </p:cNvSpPr>
          <p:nvPr/>
        </p:nvSpPr>
        <p:spPr bwMode="auto">
          <a:xfrm>
            <a:off x="1857375" y="3990975"/>
            <a:ext cx="373063" cy="211138"/>
          </a:xfrm>
          <a:prstGeom prst="rect">
            <a:avLst/>
          </a:prstGeom>
          <a:noFill/>
          <a:ln w="38100" algn="ctr">
            <a:solidFill>
              <a:srgbClr val="99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rgbClr val="990000"/>
              </a:buClr>
              <a:buFont typeface="Wingdings" panose="05000000000000000000" pitchFamily="2" charset="2"/>
              <a:buNone/>
            </a:pPr>
            <a:endParaRPr lang="en-US" altLang="en-US"/>
          </a:p>
        </p:txBody>
      </p:sp>
      <p:sp>
        <p:nvSpPr>
          <p:cNvPr id="11" name="Rectangle 10">
            <a:extLst>
              <a:ext uri="{FF2B5EF4-FFF2-40B4-BE49-F238E27FC236}">
                <a16:creationId xmlns:a16="http://schemas.microsoft.com/office/drawing/2014/main" id="{72FCBDA9-AD0A-4A4E-AA09-811F1A21EEFC}"/>
              </a:ext>
            </a:extLst>
          </p:cNvPr>
          <p:cNvSpPr>
            <a:spLocks noChangeArrowheads="1"/>
          </p:cNvSpPr>
          <p:nvPr/>
        </p:nvSpPr>
        <p:spPr bwMode="auto">
          <a:xfrm>
            <a:off x="1857375" y="4206875"/>
            <a:ext cx="703263" cy="211138"/>
          </a:xfrm>
          <a:prstGeom prst="rect">
            <a:avLst/>
          </a:prstGeom>
          <a:noFill/>
          <a:ln w="38100" algn="ctr">
            <a:solidFill>
              <a:srgbClr val="99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rgbClr val="990000"/>
              </a:buClr>
              <a:buFont typeface="Wingdings" panose="05000000000000000000" pitchFamily="2" charset="2"/>
              <a:buNone/>
            </a:pPr>
            <a:endParaRPr lang="en-US" altLang="en-US"/>
          </a:p>
        </p:txBody>
      </p:sp>
      <p:sp>
        <p:nvSpPr>
          <p:cNvPr id="12" name="Rectangle 11">
            <a:extLst>
              <a:ext uri="{FF2B5EF4-FFF2-40B4-BE49-F238E27FC236}">
                <a16:creationId xmlns:a16="http://schemas.microsoft.com/office/drawing/2014/main" id="{24613AF9-E49B-4DD9-ACCE-7F7B4A482CF9}"/>
              </a:ext>
            </a:extLst>
          </p:cNvPr>
          <p:cNvSpPr>
            <a:spLocks noChangeArrowheads="1"/>
          </p:cNvSpPr>
          <p:nvPr/>
        </p:nvSpPr>
        <p:spPr bwMode="auto">
          <a:xfrm>
            <a:off x="1857375" y="3513138"/>
            <a:ext cx="615950" cy="257175"/>
          </a:xfrm>
          <a:prstGeom prst="rect">
            <a:avLst/>
          </a:prstGeom>
          <a:noFill/>
          <a:ln w="38100" algn="ctr">
            <a:solidFill>
              <a:srgbClr val="99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rgbClr val="990000"/>
              </a:buClr>
              <a:buFont typeface="Wingdings" panose="05000000000000000000" pitchFamily="2" charset="2"/>
              <a:buNone/>
            </a:pPr>
            <a:endParaRPr lang="en-US" altLang="en-US"/>
          </a:p>
        </p:txBody>
      </p:sp>
      <p:sp>
        <p:nvSpPr>
          <p:cNvPr id="13" name="Rectangle 12">
            <a:extLst>
              <a:ext uri="{FF2B5EF4-FFF2-40B4-BE49-F238E27FC236}">
                <a16:creationId xmlns:a16="http://schemas.microsoft.com/office/drawing/2014/main" id="{DE0AA3B3-A5E0-4F2B-BB92-48AD5DDB3540}"/>
              </a:ext>
            </a:extLst>
          </p:cNvPr>
          <p:cNvSpPr>
            <a:spLocks noChangeArrowheads="1"/>
          </p:cNvSpPr>
          <p:nvPr/>
        </p:nvSpPr>
        <p:spPr bwMode="auto">
          <a:xfrm>
            <a:off x="1857375" y="4649788"/>
            <a:ext cx="615950" cy="212725"/>
          </a:xfrm>
          <a:prstGeom prst="rect">
            <a:avLst/>
          </a:prstGeom>
          <a:noFill/>
          <a:ln w="38100" algn="ctr">
            <a:solidFill>
              <a:srgbClr val="99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rgbClr val="990000"/>
              </a:buClr>
              <a:buFont typeface="Wingdings" panose="05000000000000000000" pitchFamily="2" charset="2"/>
              <a:buNone/>
            </a:pPr>
            <a:endParaRPr lang="en-US" altLang="en-US"/>
          </a:p>
        </p:txBody>
      </p:sp>
      <p:sp>
        <p:nvSpPr>
          <p:cNvPr id="15" name="Rectangle 14">
            <a:extLst>
              <a:ext uri="{FF2B5EF4-FFF2-40B4-BE49-F238E27FC236}">
                <a16:creationId xmlns:a16="http://schemas.microsoft.com/office/drawing/2014/main" id="{D0CDAFA6-542C-4428-885F-99BDDE8B07B2}"/>
              </a:ext>
            </a:extLst>
          </p:cNvPr>
          <p:cNvSpPr/>
          <p:nvPr/>
        </p:nvSpPr>
        <p:spPr bwMode="auto">
          <a:xfrm>
            <a:off x="4833938" y="4549775"/>
            <a:ext cx="3205162" cy="1960563"/>
          </a:xfrm>
          <a:prstGeom prst="rect">
            <a:avLst/>
          </a:prstGeom>
          <a:solidFill>
            <a:schemeClr val="bg1">
              <a:lumMod val="95000"/>
            </a:schemeClr>
          </a:solidFill>
          <a:ln>
            <a:solidFill>
              <a:srgbClr val="990000"/>
            </a:solidFill>
          </a:ln>
          <a:effectLst/>
        </p:spPr>
        <p:txBody>
          <a:bodyPr>
            <a:spAutoFit/>
          </a:bodyPr>
          <a:lstStyle/>
          <a:p>
            <a:pPr marL="342900" indent="-342900" eaLnBrk="1" hangingPunct="1">
              <a:buClr>
                <a:srgbClr val="990000"/>
              </a:buClr>
              <a:buFont typeface="Wingdings" panose="05000000000000000000" pitchFamily="2" charset="2"/>
              <a:buNone/>
              <a:defRPr/>
            </a:pPr>
            <a:endParaRPr lang="en-US" dirty="0"/>
          </a:p>
        </p:txBody>
      </p:sp>
      <p:sp>
        <p:nvSpPr>
          <p:cNvPr id="16" name="Text Box 2">
            <a:extLst>
              <a:ext uri="{FF2B5EF4-FFF2-40B4-BE49-F238E27FC236}">
                <a16:creationId xmlns:a16="http://schemas.microsoft.com/office/drawing/2014/main" id="{C430E33F-AD98-4AC5-909F-F1E2B0632E7E}"/>
              </a:ext>
            </a:extLst>
          </p:cNvPr>
          <p:cNvSpPr txBox="1">
            <a:spLocks noChangeArrowheads="1"/>
          </p:cNvSpPr>
          <p:nvPr/>
        </p:nvSpPr>
        <p:spPr bwMode="auto">
          <a:xfrm>
            <a:off x="4937125" y="4711700"/>
            <a:ext cx="32035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a:ea typeface="宋体" panose="02010600030101010101" pitchFamily="2" charset="-122"/>
              </a:rPr>
              <a:t>Independent Raters</a:t>
            </a:r>
          </a:p>
        </p:txBody>
      </p:sp>
      <p:sp>
        <p:nvSpPr>
          <p:cNvPr id="17" name="Text Box 2">
            <a:extLst>
              <a:ext uri="{FF2B5EF4-FFF2-40B4-BE49-F238E27FC236}">
                <a16:creationId xmlns:a16="http://schemas.microsoft.com/office/drawing/2014/main" id="{0F7D9FD7-95CD-48FC-A973-C6654A296798}"/>
              </a:ext>
            </a:extLst>
          </p:cNvPr>
          <p:cNvSpPr txBox="1">
            <a:spLocks noChangeArrowheads="1"/>
          </p:cNvSpPr>
          <p:nvPr/>
        </p:nvSpPr>
        <p:spPr bwMode="auto">
          <a:xfrm>
            <a:off x="4937125" y="5145088"/>
            <a:ext cx="32035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a:ea typeface="宋体" panose="02010600030101010101" pitchFamily="2" charset="-122"/>
              </a:rPr>
              <a:t>Top 10 all negative</a:t>
            </a:r>
          </a:p>
        </p:txBody>
      </p:sp>
      <p:sp>
        <p:nvSpPr>
          <p:cNvPr id="18" name="Text Box 2">
            <a:extLst>
              <a:ext uri="{FF2B5EF4-FFF2-40B4-BE49-F238E27FC236}">
                <a16:creationId xmlns:a16="http://schemas.microsoft.com/office/drawing/2014/main" id="{497CF0A7-A02F-46A0-B325-BEF0ABEE1641}"/>
              </a:ext>
            </a:extLst>
          </p:cNvPr>
          <p:cNvSpPr txBox="1">
            <a:spLocks noChangeArrowheads="1"/>
          </p:cNvSpPr>
          <p:nvPr/>
        </p:nvSpPr>
        <p:spPr bwMode="auto">
          <a:xfrm>
            <a:off x="4935538" y="5564188"/>
            <a:ext cx="32051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a:ea typeface="宋体" panose="02010600030101010101" pitchFamily="2" charset="-122"/>
              </a:rPr>
              <a:t>And 30 of the top 50</a:t>
            </a:r>
          </a:p>
        </p:txBody>
      </p:sp>
      <p:sp>
        <p:nvSpPr>
          <p:cNvPr id="19" name="Text Box 2">
            <a:extLst>
              <a:ext uri="{FF2B5EF4-FFF2-40B4-BE49-F238E27FC236}">
                <a16:creationId xmlns:a16="http://schemas.microsoft.com/office/drawing/2014/main" id="{A4177174-C250-46C3-A1B6-DCD7128F7166}"/>
              </a:ext>
            </a:extLst>
          </p:cNvPr>
          <p:cNvSpPr txBox="1">
            <a:spLocks noChangeArrowheads="1"/>
          </p:cNvSpPr>
          <p:nvPr/>
        </p:nvSpPr>
        <p:spPr bwMode="auto">
          <a:xfrm>
            <a:off x="4941888" y="5970588"/>
            <a:ext cx="32051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a:ea typeface="宋体" panose="02010600030101010101" pitchFamily="2" charset="-122"/>
              </a:rPr>
              <a:t>Only 1 positive</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nodeType="withGroup">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7" grpId="0" animBg="1"/>
      <p:bldP spid="8" grpId="0" animBg="1"/>
      <p:bldP spid="9" grpId="0" animBg="1"/>
      <p:bldP spid="10" grpId="0" animBg="1"/>
      <p:bldP spid="11" grpId="0" animBg="1"/>
      <p:bldP spid="12" grpId="0" animBg="1"/>
      <p:bldP spid="13" grpId="0" animBg="1"/>
      <p:bldP spid="15" grpId="0" animBg="1"/>
      <p:bldP spid="16" grpId="0"/>
      <p:bldP spid="17" grpId="0"/>
      <p:bldP spid="18" grpId="0"/>
      <p:bldP spid="19"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Text Box 2"/>
          <p:cNvSpPr txBox="1">
            <a:spLocks noChangeArrowheads="1"/>
          </p:cNvSpPr>
          <p:nvPr/>
        </p:nvSpPr>
        <p:spPr bwMode="auto">
          <a:xfrm>
            <a:off x="2146480" y="1902827"/>
            <a:ext cx="5416723"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Two goals:</a:t>
            </a:r>
          </a:p>
        </p:txBody>
      </p:sp>
      <p:sp>
        <p:nvSpPr>
          <p:cNvPr id="4" name="Text Box 2">
            <a:extLst>
              <a:ext uri="{FF2B5EF4-FFF2-40B4-BE49-F238E27FC236}">
                <a16:creationId xmlns:a16="http://schemas.microsoft.com/office/drawing/2014/main" id="{DD19D5C2-DE49-4A7B-B96D-E450D1AB24D0}"/>
              </a:ext>
            </a:extLst>
          </p:cNvPr>
          <p:cNvSpPr txBox="1">
            <a:spLocks noChangeArrowheads="1"/>
          </p:cNvSpPr>
          <p:nvPr/>
        </p:nvSpPr>
        <p:spPr bwMode="auto">
          <a:xfrm>
            <a:off x="2146480" y="2464878"/>
            <a:ext cx="670491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(a) </a:t>
            </a:r>
            <a:r>
              <a:rPr lang="en-US" altLang="zh-CN" sz="2400" b="1" dirty="0">
                <a:ea typeface="宋体" panose="02010600030101010101" pitchFamily="2" charset="-122"/>
              </a:rPr>
              <a:t>Introduce methods of corpus analysis</a:t>
            </a:r>
          </a:p>
        </p:txBody>
      </p:sp>
      <p:sp>
        <p:nvSpPr>
          <p:cNvPr id="5" name="Text Box 2">
            <a:extLst>
              <a:ext uri="{FF2B5EF4-FFF2-40B4-BE49-F238E27FC236}">
                <a16:creationId xmlns:a16="http://schemas.microsoft.com/office/drawing/2014/main" id="{53A38B29-B0A6-46E5-B882-3740E15E0C38}"/>
              </a:ext>
            </a:extLst>
          </p:cNvPr>
          <p:cNvSpPr txBox="1">
            <a:spLocks noChangeArrowheads="1"/>
          </p:cNvSpPr>
          <p:nvPr/>
        </p:nvSpPr>
        <p:spPr bwMode="auto">
          <a:xfrm>
            <a:off x="2145262" y="3019613"/>
            <a:ext cx="6704912"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(b) </a:t>
            </a:r>
            <a:r>
              <a:rPr lang="en-US" altLang="zh-CN" sz="2400" b="1" dirty="0">
                <a:ea typeface="宋体" panose="02010600030101010101" pitchFamily="2" charset="-122"/>
              </a:rPr>
              <a:t>Apply these methods to a recent debate concerning ordinary causal attributions</a:t>
            </a:r>
          </a:p>
        </p:txBody>
      </p:sp>
    </p:spTree>
    <p:extLst>
      <p:ext uri="{BB962C8B-B14F-4D97-AF65-F5344CB8AC3E}">
        <p14:creationId xmlns:p14="http://schemas.microsoft.com/office/powerpoint/2010/main" val="27485047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 name="Text Box 2">
            <a:extLst>
              <a:ext uri="{FF2B5EF4-FFF2-40B4-BE49-F238E27FC236}">
                <a16:creationId xmlns:a16="http://schemas.microsoft.com/office/drawing/2014/main" id="{E70A91B3-FB6A-41E3-B5AA-0A11A33042B1}"/>
              </a:ext>
            </a:extLst>
          </p:cNvPr>
          <p:cNvSpPr txBox="1">
            <a:spLocks noChangeArrowheads="1"/>
          </p:cNvSpPr>
          <p:nvPr/>
        </p:nvSpPr>
        <p:spPr bwMode="auto">
          <a:xfrm>
            <a:off x="2152830" y="1902827"/>
            <a:ext cx="5867400" cy="103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990000"/>
                </a:solidFill>
                <a:ea typeface="宋体" panose="02010600030101010101" pitchFamily="2" charset="-122"/>
              </a:rPr>
              <a:t>Objection:</a:t>
            </a:r>
            <a:r>
              <a:rPr lang="en-US" altLang="zh-CN" sz="2400" dirty="0">
                <a:solidFill>
                  <a:srgbClr val="990000"/>
                </a:solidFill>
                <a:ea typeface="宋体" panose="02010600030101010101" pitchFamily="2" charset="-122"/>
              </a:rPr>
              <a:t> </a:t>
            </a:r>
            <a:r>
              <a:rPr lang="en-US" altLang="zh-CN" sz="2400" dirty="0">
                <a:ea typeface="宋体" panose="02010600030101010101" pitchFamily="2" charset="-122"/>
              </a:rPr>
              <a:t>Newspapers are one source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used in COCA. And they are notorious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for focusing on negative events.</a:t>
            </a:r>
            <a:endParaRPr lang="en-US" altLang="zh-CN" sz="2400" b="1" dirty="0">
              <a:ea typeface="宋体" panose="02010600030101010101" pitchFamily="2" charset="-122"/>
            </a:endParaRPr>
          </a:p>
        </p:txBody>
      </p:sp>
      <p:sp>
        <p:nvSpPr>
          <p:cNvPr id="25" name="Text Box 2">
            <a:extLst>
              <a:ext uri="{FF2B5EF4-FFF2-40B4-BE49-F238E27FC236}">
                <a16:creationId xmlns:a16="http://schemas.microsoft.com/office/drawing/2014/main" id="{A75BDE70-B4D8-42C6-9801-0C2573427131}"/>
              </a:ext>
            </a:extLst>
          </p:cNvPr>
          <p:cNvSpPr txBox="1">
            <a:spLocks noChangeArrowheads="1"/>
          </p:cNvSpPr>
          <p:nvPr/>
        </p:nvSpPr>
        <p:spPr bwMode="auto">
          <a:xfrm>
            <a:off x="2151243" y="3250615"/>
            <a:ext cx="5867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a:solidFill>
                  <a:srgbClr val="990000"/>
                </a:solidFill>
                <a:ea typeface="宋体" panose="02010600030101010101" pitchFamily="2" charset="-122"/>
              </a:rPr>
              <a:t>Reply:</a:t>
            </a:r>
            <a:r>
              <a:rPr lang="en-US" altLang="zh-CN" sz="2400">
                <a:solidFill>
                  <a:srgbClr val="990000"/>
                </a:solidFill>
                <a:ea typeface="宋体" panose="02010600030101010101" pitchFamily="2" charset="-122"/>
              </a:rPr>
              <a:t> </a:t>
            </a:r>
            <a:r>
              <a:rPr lang="en-US" altLang="zh-CN" sz="2400">
                <a:ea typeface="宋体" panose="02010600030101010101" pitchFamily="2" charset="-122"/>
              </a:rPr>
              <a:t>Limit the search to other sources.</a:t>
            </a:r>
            <a:endParaRPr lang="en-US" altLang="zh-CN" sz="2400" b="1">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19458" name="Picture 3">
            <a:extLst>
              <a:ext uri="{FF2B5EF4-FFF2-40B4-BE49-F238E27FC236}">
                <a16:creationId xmlns:a16="http://schemas.microsoft.com/office/drawing/2014/main" id="{946736AD-B672-419C-951C-88BD82BB9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775" y="180975"/>
            <a:ext cx="7664450" cy="649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20482" name="Picture 3">
            <a:extLst>
              <a:ext uri="{FF2B5EF4-FFF2-40B4-BE49-F238E27FC236}">
                <a16:creationId xmlns:a16="http://schemas.microsoft.com/office/drawing/2014/main" id="{4B405059-A73B-4359-903E-FF9B7E2180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775" y="180975"/>
            <a:ext cx="7664450" cy="649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Text Box 2">
            <a:extLst>
              <a:ext uri="{FF2B5EF4-FFF2-40B4-BE49-F238E27FC236}">
                <a16:creationId xmlns:a16="http://schemas.microsoft.com/office/drawing/2014/main" id="{8496DFA4-EA46-4279-BD0A-73040C345F05}"/>
              </a:ext>
            </a:extLst>
          </p:cNvPr>
          <p:cNvSpPr txBox="1">
            <a:spLocks noChangeArrowheads="1"/>
          </p:cNvSpPr>
          <p:nvPr/>
        </p:nvSpPr>
        <p:spPr bwMode="auto">
          <a:xfrm>
            <a:off x="2154417" y="1902827"/>
            <a:ext cx="5867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990000"/>
                </a:solidFill>
                <a:ea typeface="宋体" panose="02010600030101010101" pitchFamily="2" charset="-122"/>
              </a:rPr>
              <a:t>Objection:</a:t>
            </a:r>
            <a:r>
              <a:rPr lang="en-US" altLang="zh-CN" sz="2400" dirty="0">
                <a:solidFill>
                  <a:srgbClr val="990000"/>
                </a:solidFill>
                <a:ea typeface="宋体" panose="02010600030101010101" pitchFamily="2" charset="-122"/>
              </a:rPr>
              <a:t> </a:t>
            </a:r>
            <a:r>
              <a:rPr lang="en-US" altLang="zh-CN" sz="2400" dirty="0">
                <a:ea typeface="宋体" panose="02010600030101010101" pitchFamily="2" charset="-122"/>
              </a:rPr>
              <a:t>Negativity is part of the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human condition.</a:t>
            </a:r>
            <a:endParaRPr lang="en-US" altLang="zh-CN" sz="2400" b="1" dirty="0">
              <a:ea typeface="宋体" panose="02010600030101010101" pitchFamily="2" charset="-122"/>
            </a:endParaRPr>
          </a:p>
        </p:txBody>
      </p:sp>
      <p:sp>
        <p:nvSpPr>
          <p:cNvPr id="25" name="Text Box 2">
            <a:extLst>
              <a:ext uri="{FF2B5EF4-FFF2-40B4-BE49-F238E27FC236}">
                <a16:creationId xmlns:a16="http://schemas.microsoft.com/office/drawing/2014/main" id="{2A7BBE75-D7F2-433B-84EC-212A467A5671}"/>
              </a:ext>
            </a:extLst>
          </p:cNvPr>
          <p:cNvSpPr txBox="1">
            <a:spLocks noChangeArrowheads="1"/>
          </p:cNvSpPr>
          <p:nvPr/>
        </p:nvSpPr>
        <p:spPr bwMode="auto">
          <a:xfrm>
            <a:off x="2152830" y="5686779"/>
            <a:ext cx="5867400" cy="71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990000"/>
                </a:solidFill>
                <a:ea typeface="宋体" panose="02010600030101010101" pitchFamily="2" charset="-122"/>
              </a:rPr>
              <a:t>Reply:</a:t>
            </a:r>
            <a:r>
              <a:rPr lang="en-US" altLang="zh-CN" sz="2400" dirty="0">
                <a:solidFill>
                  <a:srgbClr val="990000"/>
                </a:solidFill>
                <a:ea typeface="宋体" panose="02010600030101010101" pitchFamily="2" charset="-122"/>
              </a:rPr>
              <a:t> </a:t>
            </a:r>
            <a:r>
              <a:rPr lang="en-US" altLang="zh-CN" sz="2400" dirty="0">
                <a:ea typeface="宋体" panose="02010600030101010101" pitchFamily="2" charset="-122"/>
              </a:rPr>
              <a:t>Check other terms listed as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synonyms of the verb “cause.”</a:t>
            </a:r>
            <a:endParaRPr lang="en-US" altLang="zh-CN" sz="2400" b="1" dirty="0">
              <a:ea typeface="宋体" panose="02010600030101010101" pitchFamily="2" charset="-122"/>
            </a:endParaRPr>
          </a:p>
        </p:txBody>
      </p:sp>
      <p:pic>
        <p:nvPicPr>
          <p:cNvPr id="94210" name="Picture 2" descr="https://iamnaomisbrain.files.wordpress.com/2016/09/15vlo5.jpg?w=584">
            <a:extLst>
              <a:ext uri="{FF2B5EF4-FFF2-40B4-BE49-F238E27FC236}">
                <a16:creationId xmlns:a16="http://schemas.microsoft.com/office/drawing/2014/main" id="{BF64510B-71F7-434C-807C-CFAF965540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282" y="2785811"/>
            <a:ext cx="4666994" cy="2541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42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22530" name="Picture 2">
            <a:extLst>
              <a:ext uri="{FF2B5EF4-FFF2-40B4-BE49-F238E27FC236}">
                <a16:creationId xmlns:a16="http://schemas.microsoft.com/office/drawing/2014/main" id="{D02CCF5A-7046-4718-BF68-39A716B275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863" y="423863"/>
            <a:ext cx="8470900" cy="516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Box 2">
            <a:extLst>
              <a:ext uri="{FF2B5EF4-FFF2-40B4-BE49-F238E27FC236}">
                <a16:creationId xmlns:a16="http://schemas.microsoft.com/office/drawing/2014/main" id="{3081CA8E-0CBD-423B-A1AF-97C4935CAB20}"/>
              </a:ext>
            </a:extLst>
          </p:cNvPr>
          <p:cNvSpPr txBox="1">
            <a:spLocks noChangeArrowheads="1"/>
          </p:cNvSpPr>
          <p:nvPr/>
        </p:nvSpPr>
        <p:spPr bwMode="auto">
          <a:xfrm>
            <a:off x="528638" y="5926138"/>
            <a:ext cx="84709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chemeClr val="bg1"/>
                </a:solidFill>
                <a:ea typeface="宋体" panose="02010600030101010101" pitchFamily="2" charset="-122"/>
              </a:rPr>
              <a:t>Are responsibility attributions similar?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24578" name="Picture 3">
            <a:extLst>
              <a:ext uri="{FF2B5EF4-FFF2-40B4-BE49-F238E27FC236}">
                <a16:creationId xmlns:a16="http://schemas.microsoft.com/office/drawing/2014/main" id="{DC4E5E95-E3DD-4274-9591-678D7AD494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775" y="180975"/>
            <a:ext cx="7664450" cy="649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Arrow: Right 1">
            <a:extLst>
              <a:ext uri="{FF2B5EF4-FFF2-40B4-BE49-F238E27FC236}">
                <a16:creationId xmlns:a16="http://schemas.microsoft.com/office/drawing/2014/main" id="{EB947F8C-9399-41E0-8DD4-CFEACD1048D0}"/>
              </a:ext>
            </a:extLst>
          </p:cNvPr>
          <p:cNvSpPr>
            <a:spLocks noChangeArrowheads="1"/>
          </p:cNvSpPr>
          <p:nvPr/>
        </p:nvSpPr>
        <p:spPr bwMode="auto">
          <a:xfrm rot="-9593022">
            <a:off x="2589213" y="5222875"/>
            <a:ext cx="1265237" cy="739775"/>
          </a:xfrm>
          <a:prstGeom prst="rightArrow">
            <a:avLst>
              <a:gd name="adj1" fmla="val 50000"/>
              <a:gd name="adj2" fmla="val 49923"/>
            </a:avLst>
          </a:prstGeom>
          <a:solidFill>
            <a:srgbClr val="990000"/>
          </a:solidFill>
          <a:ln w="9525">
            <a:solidFill>
              <a:schemeClr val="tx1"/>
            </a:solidFill>
            <a:miter lim="800000"/>
            <a:headEnd/>
            <a:tailEnd/>
          </a:ln>
        </p:spPr>
        <p:txBody>
          <a:bodyPr>
            <a:spAutoFit/>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rgbClr val="990000"/>
              </a:buClr>
              <a:buFont typeface="Wingdings" panose="05000000000000000000" pitchFamily="2" charset="2"/>
              <a:buNone/>
            </a:pPr>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25602" name="Picture 3">
            <a:extLst>
              <a:ext uri="{FF2B5EF4-FFF2-40B4-BE49-F238E27FC236}">
                <a16:creationId xmlns:a16="http://schemas.microsoft.com/office/drawing/2014/main" id="{E74E5509-ED64-4F6D-9E86-8505169C60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775" y="180975"/>
            <a:ext cx="7664450" cy="649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580245AA-FDD6-4E47-BEC2-A047892A1256}"/>
              </a:ext>
            </a:extLst>
          </p:cNvPr>
          <p:cNvSpPr/>
          <p:nvPr/>
        </p:nvSpPr>
        <p:spPr bwMode="auto">
          <a:xfrm>
            <a:off x="4833938" y="3525838"/>
            <a:ext cx="3205162" cy="2947987"/>
          </a:xfrm>
          <a:prstGeom prst="rect">
            <a:avLst/>
          </a:prstGeom>
          <a:solidFill>
            <a:schemeClr val="bg1">
              <a:lumMod val="95000"/>
            </a:schemeClr>
          </a:solidFill>
          <a:ln>
            <a:solidFill>
              <a:srgbClr val="990000"/>
            </a:solidFill>
          </a:ln>
          <a:effectLst/>
        </p:spPr>
        <p:txBody>
          <a:bodyPr>
            <a:spAutoFit/>
          </a:bodyPr>
          <a:lstStyle/>
          <a:p>
            <a:pPr marL="342900" indent="-342900" eaLnBrk="1" hangingPunct="1">
              <a:buClr>
                <a:srgbClr val="990000"/>
              </a:buClr>
              <a:buFont typeface="Wingdings" panose="05000000000000000000" pitchFamily="2" charset="2"/>
              <a:buNone/>
              <a:defRPr/>
            </a:pPr>
            <a:endParaRPr lang="en-US" dirty="0"/>
          </a:p>
        </p:txBody>
      </p:sp>
      <p:sp>
        <p:nvSpPr>
          <p:cNvPr id="6" name="Text Box 2">
            <a:extLst>
              <a:ext uri="{FF2B5EF4-FFF2-40B4-BE49-F238E27FC236}">
                <a16:creationId xmlns:a16="http://schemas.microsoft.com/office/drawing/2014/main" id="{0A12DEC2-52D8-46DF-8C87-74ED9D5B8AC1}"/>
              </a:ext>
            </a:extLst>
          </p:cNvPr>
          <p:cNvSpPr txBox="1">
            <a:spLocks noChangeArrowheads="1"/>
          </p:cNvSpPr>
          <p:nvPr/>
        </p:nvSpPr>
        <p:spPr bwMode="auto">
          <a:xfrm>
            <a:off x="4937125" y="3687763"/>
            <a:ext cx="32035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a:ea typeface="宋体" panose="02010600030101010101" pitchFamily="2" charset="-122"/>
              </a:rPr>
              <a:t>Independent Raters</a:t>
            </a:r>
          </a:p>
        </p:txBody>
      </p:sp>
      <p:sp>
        <p:nvSpPr>
          <p:cNvPr id="7" name="Text Box 2">
            <a:extLst>
              <a:ext uri="{FF2B5EF4-FFF2-40B4-BE49-F238E27FC236}">
                <a16:creationId xmlns:a16="http://schemas.microsoft.com/office/drawing/2014/main" id="{D2228DBD-C9DD-4939-836A-813A7C05B590}"/>
              </a:ext>
            </a:extLst>
          </p:cNvPr>
          <p:cNvSpPr txBox="1">
            <a:spLocks noChangeArrowheads="1"/>
          </p:cNvSpPr>
          <p:nvPr/>
        </p:nvSpPr>
        <p:spPr bwMode="auto">
          <a:xfrm>
            <a:off x="4937125" y="4121150"/>
            <a:ext cx="3203575"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a:ea typeface="宋体" panose="02010600030101010101" pitchFamily="2" charset="-122"/>
              </a:rPr>
              <a:t>Top 10 all negative</a:t>
            </a:r>
          </a:p>
        </p:txBody>
      </p:sp>
      <p:sp>
        <p:nvSpPr>
          <p:cNvPr id="8" name="Text Box 2">
            <a:extLst>
              <a:ext uri="{FF2B5EF4-FFF2-40B4-BE49-F238E27FC236}">
                <a16:creationId xmlns:a16="http://schemas.microsoft.com/office/drawing/2014/main" id="{AD479779-9C6C-4647-9DFB-B3DFFD39C72E}"/>
              </a:ext>
            </a:extLst>
          </p:cNvPr>
          <p:cNvSpPr txBox="1">
            <a:spLocks noChangeArrowheads="1"/>
          </p:cNvSpPr>
          <p:nvPr/>
        </p:nvSpPr>
        <p:spPr bwMode="auto">
          <a:xfrm>
            <a:off x="4935538" y="4540250"/>
            <a:ext cx="32051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And 19 of the top 50</a:t>
            </a:r>
          </a:p>
        </p:txBody>
      </p:sp>
      <p:sp>
        <p:nvSpPr>
          <p:cNvPr id="9" name="Text Box 2">
            <a:extLst>
              <a:ext uri="{FF2B5EF4-FFF2-40B4-BE49-F238E27FC236}">
                <a16:creationId xmlns:a16="http://schemas.microsoft.com/office/drawing/2014/main" id="{BB36B25C-E939-482E-9C94-5D7FD86A1F5D}"/>
              </a:ext>
            </a:extLst>
          </p:cNvPr>
          <p:cNvSpPr txBox="1">
            <a:spLocks noChangeArrowheads="1"/>
          </p:cNvSpPr>
          <p:nvPr/>
        </p:nvSpPr>
        <p:spPr bwMode="auto">
          <a:xfrm>
            <a:off x="4941888" y="4946650"/>
            <a:ext cx="32051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a:ea typeface="宋体" panose="02010600030101010101" pitchFamily="2" charset="-122"/>
              </a:rPr>
              <a:t>14 positive</a:t>
            </a:r>
          </a:p>
        </p:txBody>
      </p:sp>
      <p:sp>
        <p:nvSpPr>
          <p:cNvPr id="10" name="Text Box 2">
            <a:extLst>
              <a:ext uri="{FF2B5EF4-FFF2-40B4-BE49-F238E27FC236}">
                <a16:creationId xmlns:a16="http://schemas.microsoft.com/office/drawing/2014/main" id="{F9CCDB7B-06E0-4A64-87D1-6E588438169A}"/>
              </a:ext>
            </a:extLst>
          </p:cNvPr>
          <p:cNvSpPr txBox="1">
            <a:spLocks noChangeArrowheads="1"/>
          </p:cNvSpPr>
          <p:nvPr/>
        </p:nvSpPr>
        <p:spPr bwMode="auto">
          <a:xfrm>
            <a:off x="4935538" y="5507038"/>
            <a:ext cx="3205162"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i="1">
                <a:ea typeface="宋体" panose="02010600030101010101" pitchFamily="2" charset="-122"/>
              </a:rPr>
              <a:t>But many indicate </a:t>
            </a:r>
          </a:p>
          <a:p>
            <a:pPr eaLnBrk="1" hangingPunct="1">
              <a:lnSpc>
                <a:spcPct val="85000"/>
              </a:lnSpc>
              <a:spcBef>
                <a:spcPct val="0"/>
              </a:spcBef>
              <a:buClr>
                <a:srgbClr val="990000"/>
              </a:buClr>
              <a:buFont typeface="Wingdings" panose="05000000000000000000" pitchFamily="2" charset="2"/>
              <a:buNone/>
            </a:pPr>
            <a:r>
              <a:rPr lang="en-US" altLang="zh-CN" sz="2400" i="1">
                <a:ea typeface="宋体" panose="02010600030101010101" pitchFamily="2" charset="-122"/>
              </a:rPr>
              <a:t>a different sense…</a:t>
            </a:r>
          </a:p>
        </p:txBody>
      </p:sp>
      <p:sp>
        <p:nvSpPr>
          <p:cNvPr id="3" name="Rectangle 2">
            <a:extLst>
              <a:ext uri="{FF2B5EF4-FFF2-40B4-BE49-F238E27FC236}">
                <a16:creationId xmlns:a16="http://schemas.microsoft.com/office/drawing/2014/main" id="{2CD5A181-90DC-421A-9E09-3DDC24FF0E2A}"/>
              </a:ext>
            </a:extLst>
          </p:cNvPr>
          <p:cNvSpPr>
            <a:spLocks noChangeArrowheads="1"/>
          </p:cNvSpPr>
          <p:nvPr/>
        </p:nvSpPr>
        <p:spPr bwMode="auto">
          <a:xfrm>
            <a:off x="1843088" y="3525838"/>
            <a:ext cx="1039812" cy="227012"/>
          </a:xfrm>
          <a:prstGeom prst="rect">
            <a:avLst/>
          </a:prstGeom>
          <a:noFill/>
          <a:ln w="38100" algn="ctr">
            <a:solidFill>
              <a:srgbClr val="99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rgbClr val="990000"/>
              </a:buClr>
              <a:buFont typeface="Wingdings" panose="05000000000000000000" pitchFamily="2" charset="2"/>
              <a:buNone/>
            </a:pPr>
            <a:endParaRPr lang="en-US"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P spid="10" grpId="0"/>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630" name="Text Box 2">
            <a:extLst>
              <a:ext uri="{FF2B5EF4-FFF2-40B4-BE49-F238E27FC236}">
                <a16:creationId xmlns:a16="http://schemas.microsoft.com/office/drawing/2014/main" id="{594B3B3B-C514-4CBE-945A-2DAD75977D0D}"/>
              </a:ext>
            </a:extLst>
          </p:cNvPr>
          <p:cNvSpPr txBox="1">
            <a:spLocks noChangeArrowheads="1"/>
          </p:cNvSpPr>
          <p:nvPr/>
        </p:nvSpPr>
        <p:spPr bwMode="auto">
          <a:xfrm>
            <a:off x="2167055" y="1902827"/>
            <a:ext cx="586740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Also more mathematical methods…</a:t>
            </a:r>
          </a:p>
        </p:txBody>
      </p:sp>
      <p:sp>
        <p:nvSpPr>
          <p:cNvPr id="39" name="Text Box 2">
            <a:extLst>
              <a:ext uri="{FF2B5EF4-FFF2-40B4-BE49-F238E27FC236}">
                <a16:creationId xmlns:a16="http://schemas.microsoft.com/office/drawing/2014/main" id="{85C909A7-C128-431D-BD34-B93EA808DE94}"/>
              </a:ext>
            </a:extLst>
          </p:cNvPr>
          <p:cNvSpPr txBox="1">
            <a:spLocks noChangeArrowheads="1"/>
          </p:cNvSpPr>
          <p:nvPr/>
        </p:nvSpPr>
        <p:spPr bwMode="auto">
          <a:xfrm>
            <a:off x="2173405" y="2553411"/>
            <a:ext cx="58674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a:ea typeface="宋体" panose="02010600030101010101" pitchFamily="2" charset="-122"/>
              </a:rPr>
              <a:t>“you shall know a word by the company </a:t>
            </a:r>
          </a:p>
          <a:p>
            <a:pPr eaLnBrk="1" hangingPunct="1">
              <a:lnSpc>
                <a:spcPct val="85000"/>
              </a:lnSpc>
              <a:spcBef>
                <a:spcPct val="0"/>
              </a:spcBef>
              <a:buClr>
                <a:srgbClr val="990000"/>
              </a:buClr>
              <a:buFont typeface="Wingdings" panose="05000000000000000000" pitchFamily="2" charset="2"/>
              <a:buNone/>
            </a:pPr>
            <a:r>
              <a:rPr lang="en-US" altLang="zh-CN" sz="2400">
                <a:ea typeface="宋体" panose="02010600030101010101" pitchFamily="2" charset="-122"/>
              </a:rPr>
              <a:t>it keeps” (Firth 1957, 11)</a:t>
            </a:r>
          </a:p>
        </p:txBody>
      </p:sp>
      <p:sp>
        <p:nvSpPr>
          <p:cNvPr id="40" name="Text Box 2">
            <a:extLst>
              <a:ext uri="{FF2B5EF4-FFF2-40B4-BE49-F238E27FC236}">
                <a16:creationId xmlns:a16="http://schemas.microsoft.com/office/drawing/2014/main" id="{93E6B574-7DC7-4A45-805C-E36B9C986733}"/>
              </a:ext>
            </a:extLst>
          </p:cNvPr>
          <p:cNvSpPr txBox="1">
            <a:spLocks noChangeArrowheads="1"/>
          </p:cNvSpPr>
          <p:nvPr/>
        </p:nvSpPr>
        <p:spPr bwMode="auto">
          <a:xfrm>
            <a:off x="2171818" y="3555123"/>
            <a:ext cx="5867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a:ea typeface="宋体" panose="02010600030101010101" pitchFamily="2" charset="-122"/>
              </a:rPr>
              <a:t>Distributional Semantic Models (DSMs)</a:t>
            </a:r>
          </a:p>
        </p:txBody>
      </p:sp>
      <p:sp>
        <p:nvSpPr>
          <p:cNvPr id="45" name="Text Box 2">
            <a:extLst>
              <a:ext uri="{FF2B5EF4-FFF2-40B4-BE49-F238E27FC236}">
                <a16:creationId xmlns:a16="http://schemas.microsoft.com/office/drawing/2014/main" id="{046075CB-6528-41C1-A992-B493B4346352}"/>
              </a:ext>
            </a:extLst>
          </p:cNvPr>
          <p:cNvSpPr txBox="1">
            <a:spLocks noChangeArrowheads="1"/>
          </p:cNvSpPr>
          <p:nvPr/>
        </p:nvSpPr>
        <p:spPr bwMode="auto">
          <a:xfrm>
            <a:off x="2170230" y="4150436"/>
            <a:ext cx="5867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a:ea typeface="宋体" panose="02010600030101010101" pitchFamily="2" charset="-122"/>
              </a:rPr>
              <a:t>Represent terms as geometric vectors </a:t>
            </a:r>
          </a:p>
          <a:p>
            <a:pPr eaLnBrk="1" hangingPunct="1">
              <a:lnSpc>
                <a:spcPct val="85000"/>
              </a:lnSpc>
              <a:spcBef>
                <a:spcPct val="0"/>
              </a:spcBef>
              <a:buClr>
                <a:srgbClr val="990000"/>
              </a:buClr>
              <a:buFont typeface="Wingdings" panose="05000000000000000000" pitchFamily="2" charset="2"/>
              <a:buNone/>
            </a:pPr>
            <a:r>
              <a:rPr lang="en-US" altLang="zh-CN" sz="2400">
                <a:ea typeface="宋体" panose="02010600030101010101" pitchFamily="2" charset="-122"/>
              </a:rPr>
              <a:t>in high-dimensional “semantic” space.</a:t>
            </a:r>
          </a:p>
        </p:txBody>
      </p:sp>
      <p:sp>
        <p:nvSpPr>
          <p:cNvPr id="46" name="Text Box 2">
            <a:extLst>
              <a:ext uri="{FF2B5EF4-FFF2-40B4-BE49-F238E27FC236}">
                <a16:creationId xmlns:a16="http://schemas.microsoft.com/office/drawing/2014/main" id="{CDD7FA68-2452-476C-896C-264D674BDF93}"/>
              </a:ext>
            </a:extLst>
          </p:cNvPr>
          <p:cNvSpPr txBox="1">
            <a:spLocks noChangeArrowheads="1"/>
          </p:cNvSpPr>
          <p:nvPr/>
        </p:nvSpPr>
        <p:spPr bwMode="auto">
          <a:xfrm>
            <a:off x="2170230" y="5041023"/>
            <a:ext cx="5867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Cosine of vectors as measure of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semantic relatedness.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5" grpId="0"/>
      <p:bldP spid="46" grpId="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52" name="Text Box 2">
            <a:extLst>
              <a:ext uri="{FF2B5EF4-FFF2-40B4-BE49-F238E27FC236}">
                <a16:creationId xmlns:a16="http://schemas.microsoft.com/office/drawing/2014/main" id="{A04C0693-E1D1-4A63-BC6F-AC6DEB743628}"/>
              </a:ext>
            </a:extLst>
          </p:cNvPr>
          <p:cNvSpPr txBox="1">
            <a:spLocks noChangeArrowheads="1"/>
          </p:cNvSpPr>
          <p:nvPr/>
        </p:nvSpPr>
        <p:spPr bwMode="auto">
          <a:xfrm>
            <a:off x="2160705" y="1902827"/>
            <a:ext cx="5867400" cy="71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Latent Semantic Analysis (LSA):</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“bag-of-words” approach</a:t>
            </a:r>
          </a:p>
        </p:txBody>
      </p:sp>
      <p:sp>
        <p:nvSpPr>
          <p:cNvPr id="39" name="Text Box 2">
            <a:extLst>
              <a:ext uri="{FF2B5EF4-FFF2-40B4-BE49-F238E27FC236}">
                <a16:creationId xmlns:a16="http://schemas.microsoft.com/office/drawing/2014/main" id="{28EA57DD-72F4-4315-8381-8703B643A4E4}"/>
              </a:ext>
            </a:extLst>
          </p:cNvPr>
          <p:cNvSpPr txBox="1">
            <a:spLocks noChangeArrowheads="1"/>
          </p:cNvSpPr>
          <p:nvPr/>
        </p:nvSpPr>
        <p:spPr bwMode="auto">
          <a:xfrm>
            <a:off x="2167055" y="2815639"/>
            <a:ext cx="5867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Window-based methods (HAL)</a:t>
            </a:r>
          </a:p>
        </p:txBody>
      </p:sp>
      <p:sp>
        <p:nvSpPr>
          <p:cNvPr id="40" name="Text Box 2">
            <a:extLst>
              <a:ext uri="{FF2B5EF4-FFF2-40B4-BE49-F238E27FC236}">
                <a16:creationId xmlns:a16="http://schemas.microsoft.com/office/drawing/2014/main" id="{4B0EE66D-3FF6-4437-B2EF-82DD75D952AA}"/>
              </a:ext>
            </a:extLst>
          </p:cNvPr>
          <p:cNvSpPr txBox="1">
            <a:spLocks noChangeArrowheads="1"/>
          </p:cNvSpPr>
          <p:nvPr/>
        </p:nvSpPr>
        <p:spPr bwMode="auto">
          <a:xfrm>
            <a:off x="2165468" y="3415714"/>
            <a:ext cx="5867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Context-predicting methods (word2vec)</a:t>
            </a:r>
          </a:p>
        </p:txBody>
      </p:sp>
      <p:sp>
        <p:nvSpPr>
          <p:cNvPr id="45" name="Text Box 2">
            <a:extLst>
              <a:ext uri="{FF2B5EF4-FFF2-40B4-BE49-F238E27FC236}">
                <a16:creationId xmlns:a16="http://schemas.microsoft.com/office/drawing/2014/main" id="{15100741-3CB5-4E3B-8F23-BF9FFDF869E8}"/>
              </a:ext>
            </a:extLst>
          </p:cNvPr>
          <p:cNvSpPr txBox="1">
            <a:spLocks noChangeArrowheads="1"/>
          </p:cNvSpPr>
          <p:nvPr/>
        </p:nvSpPr>
        <p:spPr bwMode="auto">
          <a:xfrm>
            <a:off x="2163880" y="4090402"/>
            <a:ext cx="5867400" cy="404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a:ea typeface="宋体" panose="02010600030101010101" pitchFamily="2" charset="-122"/>
              </a:rPr>
              <a:t>Details can get daunting.</a:t>
            </a:r>
          </a:p>
        </p:txBody>
      </p:sp>
      <p:sp>
        <p:nvSpPr>
          <p:cNvPr id="46" name="Text Box 2">
            <a:extLst>
              <a:ext uri="{FF2B5EF4-FFF2-40B4-BE49-F238E27FC236}">
                <a16:creationId xmlns:a16="http://schemas.microsoft.com/office/drawing/2014/main" id="{96D71196-2958-4866-B668-D8932D4473F4}"/>
              </a:ext>
            </a:extLst>
          </p:cNvPr>
          <p:cNvSpPr txBox="1">
            <a:spLocks noChangeArrowheads="1"/>
          </p:cNvSpPr>
          <p:nvPr/>
        </p:nvSpPr>
        <p:spPr bwMode="auto">
          <a:xfrm>
            <a:off x="2163880" y="4763502"/>
            <a:ext cx="5867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a:ea typeface="宋体" panose="02010600030101010101" pitchFamily="2" charset="-122"/>
              </a:rPr>
              <a:t>But some relatively easy tools you </a:t>
            </a:r>
          </a:p>
          <a:p>
            <a:pPr eaLnBrk="1" hangingPunct="1">
              <a:lnSpc>
                <a:spcPct val="85000"/>
              </a:lnSpc>
              <a:spcBef>
                <a:spcPct val="0"/>
              </a:spcBef>
              <a:buClr>
                <a:srgbClr val="990000"/>
              </a:buClr>
              <a:buFont typeface="Wingdings" panose="05000000000000000000" pitchFamily="2" charset="2"/>
              <a:buNone/>
            </a:pPr>
            <a:r>
              <a:rPr lang="en-US" altLang="zh-CN" sz="2400">
                <a:ea typeface="宋体" panose="02010600030101010101" pitchFamily="2" charset="-122"/>
              </a:rPr>
              <a:t>can use to get started…</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5" grpId="0"/>
      <p:bldP spid="46" grpId="0"/>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28674" name="Picture 3">
            <a:extLst>
              <a:ext uri="{FF2B5EF4-FFF2-40B4-BE49-F238E27FC236}">
                <a16:creationId xmlns:a16="http://schemas.microsoft.com/office/drawing/2014/main" id="{AF6160AE-DFBC-4564-8E12-9547C4DE2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775" y="180975"/>
            <a:ext cx="7664450" cy="649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Text Box 2"/>
          <p:cNvSpPr txBox="1">
            <a:spLocks noChangeArrowheads="1"/>
          </p:cNvSpPr>
          <p:nvPr/>
        </p:nvSpPr>
        <p:spPr bwMode="auto">
          <a:xfrm>
            <a:off x="2146480" y="1902827"/>
            <a:ext cx="5416723"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Two goals:</a:t>
            </a:r>
          </a:p>
        </p:txBody>
      </p:sp>
      <p:sp>
        <p:nvSpPr>
          <p:cNvPr id="4" name="Text Box 2">
            <a:extLst>
              <a:ext uri="{FF2B5EF4-FFF2-40B4-BE49-F238E27FC236}">
                <a16:creationId xmlns:a16="http://schemas.microsoft.com/office/drawing/2014/main" id="{DD19D5C2-DE49-4A7B-B96D-E450D1AB24D0}"/>
              </a:ext>
            </a:extLst>
          </p:cNvPr>
          <p:cNvSpPr txBox="1">
            <a:spLocks noChangeArrowheads="1"/>
          </p:cNvSpPr>
          <p:nvPr/>
        </p:nvSpPr>
        <p:spPr bwMode="auto">
          <a:xfrm>
            <a:off x="2146480" y="2464878"/>
            <a:ext cx="670491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(a) </a:t>
            </a:r>
            <a:r>
              <a:rPr lang="en-US" altLang="zh-CN" sz="2400" b="1" dirty="0">
                <a:ea typeface="宋体" panose="02010600030101010101" pitchFamily="2" charset="-122"/>
              </a:rPr>
              <a:t>Introduce methods of corpus analysis</a:t>
            </a:r>
          </a:p>
        </p:txBody>
      </p:sp>
      <p:sp>
        <p:nvSpPr>
          <p:cNvPr id="5" name="Text Box 2">
            <a:extLst>
              <a:ext uri="{FF2B5EF4-FFF2-40B4-BE49-F238E27FC236}">
                <a16:creationId xmlns:a16="http://schemas.microsoft.com/office/drawing/2014/main" id="{53A38B29-B0A6-46E5-B882-3740E15E0C38}"/>
              </a:ext>
            </a:extLst>
          </p:cNvPr>
          <p:cNvSpPr txBox="1">
            <a:spLocks noChangeArrowheads="1"/>
          </p:cNvSpPr>
          <p:nvPr/>
        </p:nvSpPr>
        <p:spPr bwMode="auto">
          <a:xfrm>
            <a:off x="2145262" y="3019613"/>
            <a:ext cx="6704912"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(b) </a:t>
            </a:r>
            <a:r>
              <a:rPr lang="en-US" altLang="zh-CN" sz="2400" b="1" dirty="0">
                <a:ea typeface="宋体" panose="02010600030101010101" pitchFamily="2" charset="-122"/>
              </a:rPr>
              <a:t>Apply these methods to a recent debate concerning </a:t>
            </a:r>
            <a:r>
              <a:rPr lang="en-US" altLang="zh-CN" sz="2400" b="1" dirty="0">
                <a:solidFill>
                  <a:srgbClr val="7D2521"/>
                </a:solidFill>
                <a:ea typeface="宋体" panose="02010600030101010101" pitchFamily="2" charset="-122"/>
              </a:rPr>
              <a:t>ordinary causal attributions</a:t>
            </a:r>
          </a:p>
        </p:txBody>
      </p:sp>
    </p:spTree>
    <p:extLst>
      <p:ext uri="{BB962C8B-B14F-4D97-AF65-F5344CB8AC3E}">
        <p14:creationId xmlns:p14="http://schemas.microsoft.com/office/powerpoint/2010/main" val="1784820146"/>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29698" name="Picture 3">
            <a:extLst>
              <a:ext uri="{FF2B5EF4-FFF2-40B4-BE49-F238E27FC236}">
                <a16:creationId xmlns:a16="http://schemas.microsoft.com/office/drawing/2014/main" id="{0720D62E-C4F3-4930-B83E-E43F7B2D3C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775" y="180975"/>
            <a:ext cx="7664450" cy="649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30722" name="Picture 3">
            <a:extLst>
              <a:ext uri="{FF2B5EF4-FFF2-40B4-BE49-F238E27FC236}">
                <a16:creationId xmlns:a16="http://schemas.microsoft.com/office/drawing/2014/main" id="{BC4F54AD-1D8F-4859-9634-1DF2F5B42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775" y="180975"/>
            <a:ext cx="7664450" cy="649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8" name="Text Box 2">
            <a:extLst>
              <a:ext uri="{FF2B5EF4-FFF2-40B4-BE49-F238E27FC236}">
                <a16:creationId xmlns:a16="http://schemas.microsoft.com/office/drawing/2014/main" id="{DD4BAD2C-DD07-474F-922F-64C832B67793}"/>
              </a:ext>
            </a:extLst>
          </p:cNvPr>
          <p:cNvSpPr txBox="1">
            <a:spLocks noChangeArrowheads="1"/>
          </p:cNvSpPr>
          <p:nvPr/>
        </p:nvSpPr>
        <p:spPr bwMode="auto">
          <a:xfrm>
            <a:off x="2163880" y="1902827"/>
            <a:ext cx="5867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What do these numbers mean?!</a:t>
            </a:r>
            <a:endParaRPr lang="en-US" altLang="zh-CN" sz="2400" dirty="0">
              <a:ea typeface="宋体" panose="02010600030101010101" pitchFamily="2" charset="-122"/>
            </a:endParaRPr>
          </a:p>
        </p:txBody>
      </p:sp>
      <p:sp>
        <p:nvSpPr>
          <p:cNvPr id="39" name="Text Box 2">
            <a:extLst>
              <a:ext uri="{FF2B5EF4-FFF2-40B4-BE49-F238E27FC236}">
                <a16:creationId xmlns:a16="http://schemas.microsoft.com/office/drawing/2014/main" id="{B05A5F7E-26EE-4EE7-81C2-8E30848EB6A4}"/>
              </a:ext>
            </a:extLst>
          </p:cNvPr>
          <p:cNvSpPr txBox="1">
            <a:spLocks noChangeArrowheads="1"/>
          </p:cNvSpPr>
          <p:nvPr/>
        </p:nvSpPr>
        <p:spPr bwMode="auto">
          <a:xfrm>
            <a:off x="2170230" y="2426744"/>
            <a:ext cx="5867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a:ea typeface="宋体" panose="02010600030101010101" pitchFamily="2" charset="-122"/>
              </a:rPr>
              <a:t>“dog” and “wolf” = 0.30</a:t>
            </a:r>
          </a:p>
        </p:txBody>
      </p:sp>
      <p:sp>
        <p:nvSpPr>
          <p:cNvPr id="43" name="Text Box 2">
            <a:extLst>
              <a:ext uri="{FF2B5EF4-FFF2-40B4-BE49-F238E27FC236}">
                <a16:creationId xmlns:a16="http://schemas.microsoft.com/office/drawing/2014/main" id="{A37EF8BA-0543-4BAC-AE8A-64B0D741FBC8}"/>
              </a:ext>
            </a:extLst>
          </p:cNvPr>
          <p:cNvSpPr txBox="1">
            <a:spLocks noChangeArrowheads="1"/>
          </p:cNvSpPr>
          <p:nvPr/>
        </p:nvSpPr>
        <p:spPr bwMode="auto">
          <a:xfrm>
            <a:off x="2168643" y="2790196"/>
            <a:ext cx="58674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“dog” and “animal” = 0.15</a:t>
            </a:r>
          </a:p>
        </p:txBody>
      </p:sp>
      <p:sp>
        <p:nvSpPr>
          <p:cNvPr id="44" name="Text Box 2">
            <a:extLst>
              <a:ext uri="{FF2B5EF4-FFF2-40B4-BE49-F238E27FC236}">
                <a16:creationId xmlns:a16="http://schemas.microsoft.com/office/drawing/2014/main" id="{A12AD775-171B-46D5-B95E-EAD95505FFD3}"/>
              </a:ext>
            </a:extLst>
          </p:cNvPr>
          <p:cNvSpPr txBox="1">
            <a:spLocks noChangeArrowheads="1"/>
          </p:cNvSpPr>
          <p:nvPr/>
        </p:nvSpPr>
        <p:spPr bwMode="auto">
          <a:xfrm>
            <a:off x="2167055" y="3139446"/>
            <a:ext cx="5867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“dog” and “sandwich” = 0.08</a:t>
            </a:r>
          </a:p>
        </p:txBody>
      </p:sp>
      <p:sp>
        <p:nvSpPr>
          <p:cNvPr id="47" name="Text Box 2">
            <a:extLst>
              <a:ext uri="{FF2B5EF4-FFF2-40B4-BE49-F238E27FC236}">
                <a16:creationId xmlns:a16="http://schemas.microsoft.com/office/drawing/2014/main" id="{DA26CC2A-5034-40B8-960F-E7A2448F2105}"/>
              </a:ext>
            </a:extLst>
          </p:cNvPr>
          <p:cNvSpPr txBox="1">
            <a:spLocks noChangeArrowheads="1"/>
          </p:cNvSpPr>
          <p:nvPr/>
        </p:nvSpPr>
        <p:spPr bwMode="auto">
          <a:xfrm>
            <a:off x="2162292" y="3823844"/>
            <a:ext cx="6501647"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BETTER: a systematic set of comparisons, </a:t>
            </a:r>
          </a:p>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such as MEN benchmark…</a:t>
            </a:r>
            <a:endParaRPr lang="en-US" altLang="zh-CN" sz="2400" dirty="0">
              <a:ea typeface="宋体" panose="02010600030101010101" pitchFamily="2" charset="-122"/>
            </a:endParaRPr>
          </a:p>
        </p:txBody>
      </p:sp>
      <p:sp>
        <p:nvSpPr>
          <p:cNvPr id="48" name="Text Box 2">
            <a:extLst>
              <a:ext uri="{FF2B5EF4-FFF2-40B4-BE49-F238E27FC236}">
                <a16:creationId xmlns:a16="http://schemas.microsoft.com/office/drawing/2014/main" id="{6C0A0BC5-79EC-4D5A-B547-ACDB89CB5D37}"/>
              </a:ext>
            </a:extLst>
          </p:cNvPr>
          <p:cNvSpPr txBox="1">
            <a:spLocks noChangeArrowheads="1"/>
          </p:cNvSpPr>
          <p:nvPr/>
        </p:nvSpPr>
        <p:spPr bwMode="auto">
          <a:xfrm>
            <a:off x="2160704" y="4822039"/>
            <a:ext cx="6785785"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solidFill>
                  <a:srgbClr val="7D2521"/>
                </a:solidFill>
                <a:ea typeface="宋体" panose="02010600030101010101" pitchFamily="2" charset="-122"/>
              </a:rPr>
              <a:t>Bruni, Tran, and </a:t>
            </a:r>
            <a:r>
              <a:rPr lang="en-US" altLang="zh-CN" sz="2400" dirty="0" err="1">
                <a:solidFill>
                  <a:srgbClr val="7D2521"/>
                </a:solidFill>
                <a:ea typeface="宋体" panose="02010600030101010101" pitchFamily="2" charset="-122"/>
              </a:rPr>
              <a:t>Baroni</a:t>
            </a:r>
            <a:r>
              <a:rPr lang="en-US" altLang="zh-CN" sz="2400" dirty="0">
                <a:solidFill>
                  <a:srgbClr val="7D2521"/>
                </a:solidFill>
                <a:ea typeface="宋体" panose="02010600030101010101" pitchFamily="2" charset="-122"/>
              </a:rPr>
              <a:t> (2013), “Multimodal </a:t>
            </a:r>
          </a:p>
          <a:p>
            <a:pPr eaLnBrk="1" hangingPunct="1">
              <a:lnSpc>
                <a:spcPct val="85000"/>
              </a:lnSpc>
              <a:spcBef>
                <a:spcPct val="0"/>
              </a:spcBef>
              <a:buClr>
                <a:srgbClr val="990000"/>
              </a:buClr>
              <a:buFont typeface="Wingdings" panose="05000000000000000000" pitchFamily="2" charset="2"/>
              <a:buNone/>
            </a:pPr>
            <a:r>
              <a:rPr lang="en-US" altLang="zh-CN" sz="2400" dirty="0">
                <a:solidFill>
                  <a:srgbClr val="7D2521"/>
                </a:solidFill>
                <a:ea typeface="宋体" panose="02010600030101010101" pitchFamily="2" charset="-122"/>
              </a:rPr>
              <a:t>Distributional Semantics,” </a:t>
            </a:r>
            <a:r>
              <a:rPr lang="en-US" altLang="zh-CN" sz="2400" i="1" dirty="0">
                <a:solidFill>
                  <a:srgbClr val="7D2521"/>
                </a:solidFill>
                <a:ea typeface="宋体" panose="02010600030101010101" pitchFamily="2" charset="-122"/>
              </a:rPr>
              <a:t>Journal of Artificial </a:t>
            </a:r>
          </a:p>
          <a:p>
            <a:pPr eaLnBrk="1" hangingPunct="1">
              <a:lnSpc>
                <a:spcPct val="85000"/>
              </a:lnSpc>
              <a:spcBef>
                <a:spcPct val="0"/>
              </a:spcBef>
              <a:buClr>
                <a:srgbClr val="990000"/>
              </a:buClr>
              <a:buFont typeface="Wingdings" panose="05000000000000000000" pitchFamily="2" charset="2"/>
              <a:buNone/>
            </a:pPr>
            <a:r>
              <a:rPr lang="en-US" altLang="zh-CN" sz="2400" i="1" dirty="0">
                <a:solidFill>
                  <a:srgbClr val="7D2521"/>
                </a:solidFill>
                <a:ea typeface="宋体" panose="02010600030101010101" pitchFamily="2" charset="-122"/>
              </a:rPr>
              <a:t>Intelligence Research</a:t>
            </a:r>
            <a:r>
              <a:rPr lang="en-US" altLang="zh-CN" sz="2400" dirty="0">
                <a:solidFill>
                  <a:srgbClr val="7D2521"/>
                </a:solidFill>
                <a:ea typeface="宋体" panose="02010600030101010101" pitchFamily="2" charset="-122"/>
              </a:rPr>
              <a:t>, 48.</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P spid="44" grpId="0"/>
      <p:bldP spid="47" grpId="0"/>
      <p:bldP spid="48" grpId="0"/>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8" name="Text Box 2">
            <a:extLst>
              <a:ext uri="{FF2B5EF4-FFF2-40B4-BE49-F238E27FC236}">
                <a16:creationId xmlns:a16="http://schemas.microsoft.com/office/drawing/2014/main" id="{DD4BAD2C-DD07-474F-922F-64C832B67793}"/>
              </a:ext>
            </a:extLst>
          </p:cNvPr>
          <p:cNvSpPr txBox="1">
            <a:spLocks noChangeArrowheads="1"/>
          </p:cNvSpPr>
          <p:nvPr/>
        </p:nvSpPr>
        <p:spPr bwMode="auto">
          <a:xfrm>
            <a:off x="2163880" y="1902827"/>
            <a:ext cx="678134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sz="2400" strike="sngStrike" dirty="0">
                <a:solidFill>
                  <a:srgbClr val="7D2521"/>
                </a:solidFill>
              </a:rPr>
              <a:t>http://clic.cimec.unitn.it/~elia.bruni/MEN</a:t>
            </a:r>
            <a:endParaRPr lang="en-US" altLang="zh-CN" sz="2400" strike="sngStrike" dirty="0">
              <a:solidFill>
                <a:srgbClr val="7D2521"/>
              </a:solidFill>
              <a:ea typeface="宋体" panose="02010600030101010101" pitchFamily="2" charset="-122"/>
            </a:endParaRPr>
          </a:p>
        </p:txBody>
      </p:sp>
      <p:sp>
        <p:nvSpPr>
          <p:cNvPr id="9" name="Text Box 2">
            <a:extLst>
              <a:ext uri="{FF2B5EF4-FFF2-40B4-BE49-F238E27FC236}">
                <a16:creationId xmlns:a16="http://schemas.microsoft.com/office/drawing/2014/main" id="{6ED6F9C3-859F-49EC-9187-49C0E7F27B41}"/>
              </a:ext>
            </a:extLst>
          </p:cNvPr>
          <p:cNvSpPr txBox="1">
            <a:spLocks noChangeArrowheads="1"/>
          </p:cNvSpPr>
          <p:nvPr/>
        </p:nvSpPr>
        <p:spPr bwMode="auto">
          <a:xfrm>
            <a:off x="2159435" y="3126982"/>
            <a:ext cx="6785785"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1,000 pairs of words for evaluation</a:t>
            </a:r>
          </a:p>
        </p:txBody>
      </p:sp>
      <p:sp>
        <p:nvSpPr>
          <p:cNvPr id="10" name="Text Box 2">
            <a:extLst>
              <a:ext uri="{FF2B5EF4-FFF2-40B4-BE49-F238E27FC236}">
                <a16:creationId xmlns:a16="http://schemas.microsoft.com/office/drawing/2014/main" id="{397FB525-3CBA-42C2-A349-3AD6B6A077C3}"/>
              </a:ext>
            </a:extLst>
          </p:cNvPr>
          <p:cNvSpPr txBox="1">
            <a:spLocks noChangeArrowheads="1"/>
          </p:cNvSpPr>
          <p:nvPr/>
        </p:nvSpPr>
        <p:spPr bwMode="auto">
          <a:xfrm>
            <a:off x="2167055" y="3736379"/>
            <a:ext cx="663404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Semantic relatedness of each pair assessed</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using </a:t>
            </a:r>
            <a:r>
              <a:rPr lang="en-US" altLang="zh-CN" sz="2400" dirty="0" err="1">
                <a:ea typeface="宋体" panose="02010600030101010101" pitchFamily="2" charset="-122"/>
              </a:rPr>
              <a:t>Mturk</a:t>
            </a:r>
            <a:r>
              <a:rPr lang="en-US" altLang="zh-CN" sz="2400" dirty="0">
                <a:ea typeface="宋体" panose="02010600030101010101" pitchFamily="2" charset="-122"/>
              </a:rPr>
              <a:t> workers</a:t>
            </a:r>
          </a:p>
        </p:txBody>
      </p:sp>
      <p:sp>
        <p:nvSpPr>
          <p:cNvPr id="13" name="Text Box 2">
            <a:extLst>
              <a:ext uri="{FF2B5EF4-FFF2-40B4-BE49-F238E27FC236}">
                <a16:creationId xmlns:a16="http://schemas.microsoft.com/office/drawing/2014/main" id="{BE4050D6-0CEB-45D5-B2D5-552B6AC3BE4C}"/>
              </a:ext>
            </a:extLst>
          </p:cNvPr>
          <p:cNvSpPr txBox="1">
            <a:spLocks noChangeArrowheads="1"/>
          </p:cNvSpPr>
          <p:nvPr/>
        </p:nvSpPr>
        <p:spPr bwMode="auto">
          <a:xfrm>
            <a:off x="2159435" y="2309092"/>
            <a:ext cx="678134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None/>
            </a:pPr>
            <a:r>
              <a:rPr lang="en-US" sz="2400" dirty="0">
                <a:solidFill>
                  <a:srgbClr val="7D2521"/>
                </a:solidFill>
              </a:rPr>
              <a:t>https://github.com/vecto-ai/word-benchmarks</a:t>
            </a:r>
          </a:p>
        </p:txBody>
      </p:sp>
      <p:sp>
        <p:nvSpPr>
          <p:cNvPr id="20" name="Text Box 2">
            <a:extLst>
              <a:ext uri="{FF2B5EF4-FFF2-40B4-BE49-F238E27FC236}">
                <a16:creationId xmlns:a16="http://schemas.microsoft.com/office/drawing/2014/main" id="{B105CDA5-DA2F-4E96-9F5C-AA47020914A3}"/>
              </a:ext>
            </a:extLst>
          </p:cNvPr>
          <p:cNvSpPr txBox="1">
            <a:spLocks noChangeArrowheads="1"/>
          </p:cNvSpPr>
          <p:nvPr/>
        </p:nvSpPr>
        <p:spPr bwMode="auto">
          <a:xfrm>
            <a:off x="2167055" y="4659708"/>
            <a:ext cx="6634045"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0-50 scale</a:t>
            </a:r>
          </a:p>
        </p:txBody>
      </p:sp>
    </p:spTree>
    <p:extLst>
      <p:ext uri="{BB962C8B-B14F-4D97-AF65-F5344CB8AC3E}">
        <p14:creationId xmlns:p14="http://schemas.microsoft.com/office/powerpoint/2010/main" val="19646196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20" grpId="0"/>
    </p:bldLst>
  </p:timing>
</p:sld>
</file>

<file path=ppt/slides/slide44.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6" name="Picture 5" descr="A screenshot of a social media post&#10;&#10;Description automatically generated">
            <a:extLst>
              <a:ext uri="{FF2B5EF4-FFF2-40B4-BE49-F238E27FC236}">
                <a16:creationId xmlns:a16="http://schemas.microsoft.com/office/drawing/2014/main" id="{83458568-8263-4121-A2ED-64095C1778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073" y="261311"/>
            <a:ext cx="6773853" cy="6858000"/>
          </a:xfrm>
          <a:prstGeom prst="rect">
            <a:avLst/>
          </a:prstGeom>
        </p:spPr>
      </p:pic>
      <p:sp>
        <p:nvSpPr>
          <p:cNvPr id="12" name="Star: 5 Points 11">
            <a:extLst>
              <a:ext uri="{FF2B5EF4-FFF2-40B4-BE49-F238E27FC236}">
                <a16:creationId xmlns:a16="http://schemas.microsoft.com/office/drawing/2014/main" id="{C996B665-060E-47F0-97BB-51DC3E395A79}"/>
              </a:ext>
            </a:extLst>
          </p:cNvPr>
          <p:cNvSpPr/>
          <p:nvPr/>
        </p:nvSpPr>
        <p:spPr bwMode="auto">
          <a:xfrm>
            <a:off x="7299701" y="77492"/>
            <a:ext cx="798585" cy="798585"/>
          </a:xfrm>
          <a:prstGeom prst="star5">
            <a:avLst/>
          </a:prstGeom>
          <a:solidFill>
            <a:srgbClr val="FFFF00"/>
          </a:solidFill>
          <a:ln w="9525" cap="flat" cmpd="sng" algn="ctr">
            <a:solidFill>
              <a:srgbClr val="99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777081558"/>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30722" name="Picture 3">
            <a:extLst>
              <a:ext uri="{FF2B5EF4-FFF2-40B4-BE49-F238E27FC236}">
                <a16:creationId xmlns:a16="http://schemas.microsoft.com/office/drawing/2014/main" id="{BC4F54AD-1D8F-4859-9634-1DF2F5B42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775" y="265724"/>
            <a:ext cx="7664450" cy="632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8028958"/>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30722" name="Picture 3">
            <a:extLst>
              <a:ext uri="{FF2B5EF4-FFF2-40B4-BE49-F238E27FC236}">
                <a16:creationId xmlns:a16="http://schemas.microsoft.com/office/drawing/2014/main" id="{BC4F54AD-1D8F-4859-9634-1DF2F5B42A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739775" y="265724"/>
            <a:ext cx="7664449" cy="6326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26965733"/>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A9F14BB7-5474-49AD-898E-4DD933A6B4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073" y="261311"/>
            <a:ext cx="6773853" cy="685800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F1A4EBA6-392F-42E1-B998-BC0BE99B55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072" y="261311"/>
            <a:ext cx="6773853" cy="6858000"/>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5E3C200C-E262-40E7-B9AB-6631BA36AF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85072" y="261311"/>
            <a:ext cx="6773853" cy="6858000"/>
          </a:xfrm>
          <a:prstGeom prst="rect">
            <a:avLst/>
          </a:prstGeom>
        </p:spPr>
      </p:pic>
      <p:sp>
        <p:nvSpPr>
          <p:cNvPr id="8" name="Star: 5 Points 7">
            <a:extLst>
              <a:ext uri="{FF2B5EF4-FFF2-40B4-BE49-F238E27FC236}">
                <a16:creationId xmlns:a16="http://schemas.microsoft.com/office/drawing/2014/main" id="{8719341B-5779-4127-806D-2CF9D10E713F}"/>
              </a:ext>
            </a:extLst>
          </p:cNvPr>
          <p:cNvSpPr/>
          <p:nvPr/>
        </p:nvSpPr>
        <p:spPr bwMode="auto">
          <a:xfrm>
            <a:off x="7299701" y="77492"/>
            <a:ext cx="798585" cy="798585"/>
          </a:xfrm>
          <a:prstGeom prst="star5">
            <a:avLst/>
          </a:prstGeom>
          <a:solidFill>
            <a:srgbClr val="FFFF00"/>
          </a:solidFill>
          <a:ln w="9525" cap="flat" cmpd="sng" algn="ctr">
            <a:solidFill>
              <a:srgbClr val="99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41941577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8" name="Text Box 2">
            <a:extLst>
              <a:ext uri="{FF2B5EF4-FFF2-40B4-BE49-F238E27FC236}">
                <a16:creationId xmlns:a16="http://schemas.microsoft.com/office/drawing/2014/main" id="{DD4BAD2C-DD07-474F-922F-64C832B67793}"/>
              </a:ext>
            </a:extLst>
          </p:cNvPr>
          <p:cNvSpPr txBox="1">
            <a:spLocks noChangeArrowheads="1"/>
          </p:cNvSpPr>
          <p:nvPr/>
        </p:nvSpPr>
        <p:spPr bwMode="auto">
          <a:xfrm>
            <a:off x="2163880" y="1902827"/>
            <a:ext cx="6789620"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Let’s find </a:t>
            </a:r>
            <a:r>
              <a:rPr lang="en-US" altLang="zh-CN" sz="2400" b="1" dirty="0">
                <a:ea typeface="宋体" panose="02010600030101010101" pitchFamily="2" charset="-122"/>
              </a:rPr>
              <a:t>Spearman’s Rho </a:t>
            </a:r>
            <a:r>
              <a:rPr lang="en-US" altLang="zh-CN" sz="2400" dirty="0">
                <a:ea typeface="宋体" panose="02010600030101010101" pitchFamily="2" charset="-122"/>
              </a:rPr>
              <a:t>for items </a:t>
            </a:r>
            <a:r>
              <a:rPr lang="en-US" altLang="zh-CN" sz="2400" b="1" dirty="0">
                <a:ea typeface="宋体" panose="02010600030101010101" pitchFamily="2" charset="-122"/>
              </a:rPr>
              <a:t>20-29</a:t>
            </a:r>
            <a:r>
              <a:rPr lang="en-US" altLang="zh-CN" sz="2400" dirty="0">
                <a:ea typeface="宋体" panose="02010600030101010101" pitchFamily="2" charset="-122"/>
              </a:rPr>
              <a:t>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(“MEN_dataset_lemma_form__test.txt”)</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for “General_Reading_up_to_1st_year_college”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at </a:t>
            </a:r>
            <a:r>
              <a:rPr lang="en-US" altLang="zh-CN" sz="2400" b="1" dirty="0">
                <a:ea typeface="宋体" panose="02010600030101010101" pitchFamily="2" charset="-122"/>
              </a:rPr>
              <a:t>lsa.colorado.edu </a:t>
            </a:r>
          </a:p>
        </p:txBody>
      </p:sp>
      <p:pic>
        <p:nvPicPr>
          <p:cNvPr id="4" name="Picture 3" descr="Table&#10;&#10;Description automatically generated">
            <a:extLst>
              <a:ext uri="{FF2B5EF4-FFF2-40B4-BE49-F238E27FC236}">
                <a16:creationId xmlns:a16="http://schemas.microsoft.com/office/drawing/2014/main" id="{9A896428-E7DB-4316-A30D-A3CD1A953FF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4553" y="3607113"/>
            <a:ext cx="4853354" cy="2468661"/>
          </a:xfrm>
          <a:prstGeom prst="rect">
            <a:avLst/>
          </a:prstGeom>
          <a:ln>
            <a:solidFill>
              <a:schemeClr val="tx1"/>
            </a:solidFill>
          </a:ln>
        </p:spPr>
      </p:pic>
    </p:spTree>
    <p:extLst>
      <p:ext uri="{BB962C8B-B14F-4D97-AF65-F5344CB8AC3E}">
        <p14:creationId xmlns:p14="http://schemas.microsoft.com/office/powerpoint/2010/main" val="1790553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BFAF379-CF98-45A2-B32B-F246FE9634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5721" y="242411"/>
            <a:ext cx="7752557" cy="6373177"/>
          </a:xfrm>
          <a:prstGeom prst="rect">
            <a:avLst/>
          </a:prstGeom>
        </p:spPr>
      </p:pic>
      <p:pic>
        <p:nvPicPr>
          <p:cNvPr id="5" name="Picture 4" descr="A screenshot of a social media post&#10;&#10;Description automatically generated">
            <a:extLst>
              <a:ext uri="{FF2B5EF4-FFF2-40B4-BE49-F238E27FC236}">
                <a16:creationId xmlns:a16="http://schemas.microsoft.com/office/drawing/2014/main" id="{93F8D53A-F585-483B-B2F0-06B2CDA793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720" y="242410"/>
            <a:ext cx="7752557" cy="6373177"/>
          </a:xfrm>
          <a:prstGeom prst="rect">
            <a:avLst/>
          </a:prstGeom>
        </p:spPr>
      </p:pic>
    </p:spTree>
    <p:extLst>
      <p:ext uri="{BB962C8B-B14F-4D97-AF65-F5344CB8AC3E}">
        <p14:creationId xmlns:p14="http://schemas.microsoft.com/office/powerpoint/2010/main" val="12935430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Text Box 2"/>
          <p:cNvSpPr txBox="1">
            <a:spLocks noChangeArrowheads="1"/>
          </p:cNvSpPr>
          <p:nvPr/>
        </p:nvSpPr>
        <p:spPr bwMode="auto">
          <a:xfrm>
            <a:off x="2146480" y="1902827"/>
            <a:ext cx="5416723"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Two goals:</a:t>
            </a:r>
          </a:p>
        </p:txBody>
      </p:sp>
      <p:sp>
        <p:nvSpPr>
          <p:cNvPr id="4" name="Text Box 2">
            <a:extLst>
              <a:ext uri="{FF2B5EF4-FFF2-40B4-BE49-F238E27FC236}">
                <a16:creationId xmlns:a16="http://schemas.microsoft.com/office/drawing/2014/main" id="{DD19D5C2-DE49-4A7B-B96D-E450D1AB24D0}"/>
              </a:ext>
            </a:extLst>
          </p:cNvPr>
          <p:cNvSpPr txBox="1">
            <a:spLocks noChangeArrowheads="1"/>
          </p:cNvSpPr>
          <p:nvPr/>
        </p:nvSpPr>
        <p:spPr bwMode="auto">
          <a:xfrm>
            <a:off x="2146480" y="2464878"/>
            <a:ext cx="670491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(a) </a:t>
            </a:r>
            <a:r>
              <a:rPr lang="en-US" altLang="zh-CN" sz="2400" b="1" dirty="0">
                <a:ea typeface="宋体" panose="02010600030101010101" pitchFamily="2" charset="-122"/>
              </a:rPr>
              <a:t>Introduce methods of corpus analysis</a:t>
            </a:r>
          </a:p>
        </p:txBody>
      </p:sp>
      <p:sp>
        <p:nvSpPr>
          <p:cNvPr id="5" name="Text Box 2">
            <a:extLst>
              <a:ext uri="{FF2B5EF4-FFF2-40B4-BE49-F238E27FC236}">
                <a16:creationId xmlns:a16="http://schemas.microsoft.com/office/drawing/2014/main" id="{53A38B29-B0A6-46E5-B882-3740E15E0C38}"/>
              </a:ext>
            </a:extLst>
          </p:cNvPr>
          <p:cNvSpPr txBox="1">
            <a:spLocks noChangeArrowheads="1"/>
          </p:cNvSpPr>
          <p:nvPr/>
        </p:nvSpPr>
        <p:spPr bwMode="auto">
          <a:xfrm>
            <a:off x="2145262" y="3019613"/>
            <a:ext cx="6704912"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(b) </a:t>
            </a:r>
            <a:r>
              <a:rPr lang="en-US" altLang="zh-CN" sz="2400" b="1" dirty="0">
                <a:ea typeface="宋体" panose="02010600030101010101" pitchFamily="2" charset="-122"/>
              </a:rPr>
              <a:t>Apply these methods to a </a:t>
            </a:r>
            <a:r>
              <a:rPr lang="en-US" altLang="zh-CN" sz="2400" b="1" dirty="0">
                <a:solidFill>
                  <a:srgbClr val="7D2521"/>
                </a:solidFill>
                <a:ea typeface="宋体" panose="02010600030101010101" pitchFamily="2" charset="-122"/>
              </a:rPr>
              <a:t>recent debate </a:t>
            </a:r>
            <a:r>
              <a:rPr lang="en-US" altLang="zh-CN" sz="2400" b="1" dirty="0">
                <a:ea typeface="宋体" panose="02010600030101010101" pitchFamily="2" charset="-122"/>
              </a:rPr>
              <a:t>concerning </a:t>
            </a:r>
            <a:r>
              <a:rPr lang="en-US" altLang="zh-CN" sz="2400" b="1" dirty="0">
                <a:solidFill>
                  <a:srgbClr val="7D2521"/>
                </a:solidFill>
                <a:ea typeface="宋体" panose="02010600030101010101" pitchFamily="2" charset="-122"/>
              </a:rPr>
              <a:t>ordinary causal attributions</a:t>
            </a:r>
          </a:p>
        </p:txBody>
      </p:sp>
    </p:spTree>
    <p:extLst>
      <p:ext uri="{BB962C8B-B14F-4D97-AF65-F5344CB8AC3E}">
        <p14:creationId xmlns:p14="http://schemas.microsoft.com/office/powerpoint/2010/main" val="1313724010"/>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8" name="Text Box 2">
            <a:extLst>
              <a:ext uri="{FF2B5EF4-FFF2-40B4-BE49-F238E27FC236}">
                <a16:creationId xmlns:a16="http://schemas.microsoft.com/office/drawing/2014/main" id="{DD4BAD2C-DD07-474F-922F-64C832B67793}"/>
              </a:ext>
            </a:extLst>
          </p:cNvPr>
          <p:cNvSpPr txBox="1">
            <a:spLocks noChangeArrowheads="1"/>
          </p:cNvSpPr>
          <p:nvPr/>
        </p:nvSpPr>
        <p:spPr bwMode="auto">
          <a:xfrm>
            <a:off x="2163880" y="1902827"/>
            <a:ext cx="586740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Overall, Spearman’s rho = </a:t>
            </a:r>
            <a:r>
              <a:rPr lang="en-US" altLang="zh-CN" sz="2400" b="1" dirty="0">
                <a:ea typeface="宋体" panose="02010600030101010101" pitchFamily="2" charset="-122"/>
              </a:rPr>
              <a:t>0.67</a:t>
            </a:r>
          </a:p>
        </p:txBody>
      </p:sp>
      <p:sp>
        <p:nvSpPr>
          <p:cNvPr id="49" name="Text Box 2">
            <a:extLst>
              <a:ext uri="{FF2B5EF4-FFF2-40B4-BE49-F238E27FC236}">
                <a16:creationId xmlns:a16="http://schemas.microsoft.com/office/drawing/2014/main" id="{AE70C9AF-1364-46FA-9AD7-70A76427C7C8}"/>
              </a:ext>
            </a:extLst>
          </p:cNvPr>
          <p:cNvSpPr txBox="1">
            <a:spLocks noChangeArrowheads="1"/>
          </p:cNvSpPr>
          <p:nvPr/>
        </p:nvSpPr>
        <p:spPr bwMode="auto">
          <a:xfrm>
            <a:off x="2160705" y="2629341"/>
            <a:ext cx="5867400"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Another option is to look at “nearest </a:t>
            </a:r>
          </a:p>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Neighbors” for the terms of interest:</a:t>
            </a:r>
            <a:endParaRPr lang="en-US" altLang="zh-CN" sz="2400" dirty="0">
              <a:ea typeface="宋体" panose="02010600030101010101" pitchFamily="2" charset="-122"/>
            </a:endParaRPr>
          </a:p>
        </p:txBody>
      </p:sp>
      <p:sp>
        <p:nvSpPr>
          <p:cNvPr id="9" name="Text Box 2">
            <a:extLst>
              <a:ext uri="{FF2B5EF4-FFF2-40B4-BE49-F238E27FC236}">
                <a16:creationId xmlns:a16="http://schemas.microsoft.com/office/drawing/2014/main" id="{9650F05F-AEE7-406A-A94C-71F63C15CA77}"/>
              </a:ext>
            </a:extLst>
          </p:cNvPr>
          <p:cNvSpPr txBox="1">
            <a:spLocks noChangeArrowheads="1"/>
          </p:cNvSpPr>
          <p:nvPr/>
        </p:nvSpPr>
        <p:spPr bwMode="auto">
          <a:xfrm>
            <a:off x="2160705" y="3669787"/>
            <a:ext cx="5867400"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The terms closest to a term in the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semantic space (i.e., terms with highest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cosine values with the target term) </a:t>
            </a:r>
          </a:p>
        </p:txBody>
      </p:sp>
    </p:spTree>
    <p:extLst>
      <p:ext uri="{BB962C8B-B14F-4D97-AF65-F5344CB8AC3E}">
        <p14:creationId xmlns:p14="http://schemas.microsoft.com/office/powerpoint/2010/main" val="5650867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9" grpId="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32770" name="Picture 3">
            <a:extLst>
              <a:ext uri="{FF2B5EF4-FFF2-40B4-BE49-F238E27FC236}">
                <a16:creationId xmlns:a16="http://schemas.microsoft.com/office/drawing/2014/main" id="{43D79561-2C6B-468F-84CD-1F6AA8C709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775" y="180975"/>
            <a:ext cx="7664450" cy="649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33794" name="Picture 3">
            <a:extLst>
              <a:ext uri="{FF2B5EF4-FFF2-40B4-BE49-F238E27FC236}">
                <a16:creationId xmlns:a16="http://schemas.microsoft.com/office/drawing/2014/main" id="{677FA9B8-E7CF-40E2-8487-DCBBE66B93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775" y="180975"/>
            <a:ext cx="7664450" cy="649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E2A1478B-A056-4626-B548-55E2EED3C6F3}"/>
              </a:ext>
            </a:extLst>
          </p:cNvPr>
          <p:cNvCxnSpPr/>
          <p:nvPr/>
        </p:nvCxnSpPr>
        <p:spPr bwMode="auto">
          <a:xfrm>
            <a:off x="4046220" y="1798320"/>
            <a:ext cx="0" cy="708660"/>
          </a:xfrm>
          <a:prstGeom prst="line">
            <a:avLst/>
          </a:prstGeom>
          <a:noFill/>
          <a:ln w="38100" cap="flat" cmpd="sng" algn="ctr">
            <a:solidFill>
              <a:srgbClr val="990000"/>
            </a:solidFill>
            <a:prstDash val="solid"/>
            <a:round/>
            <a:headEnd type="none" w="med" len="med"/>
            <a:tailEnd type="none" w="med" len="med"/>
          </a:ln>
          <a:effectLst/>
        </p:spPr>
      </p:cxnSp>
      <p:cxnSp>
        <p:nvCxnSpPr>
          <p:cNvPr id="5" name="Straight Arrow Connector 4">
            <a:extLst>
              <a:ext uri="{FF2B5EF4-FFF2-40B4-BE49-F238E27FC236}">
                <a16:creationId xmlns:a16="http://schemas.microsoft.com/office/drawing/2014/main" id="{E6E47F3D-4C0E-4B05-8533-039881084471}"/>
              </a:ext>
            </a:extLst>
          </p:cNvPr>
          <p:cNvCxnSpPr/>
          <p:nvPr/>
        </p:nvCxnSpPr>
        <p:spPr bwMode="auto">
          <a:xfrm>
            <a:off x="4046220" y="2141220"/>
            <a:ext cx="342900" cy="0"/>
          </a:xfrm>
          <a:prstGeom prst="straightConnector1">
            <a:avLst/>
          </a:prstGeom>
          <a:noFill/>
          <a:ln w="38100" cap="flat" cmpd="sng" algn="ctr">
            <a:solidFill>
              <a:srgbClr val="990000"/>
            </a:solidFill>
            <a:prstDash val="solid"/>
            <a:round/>
            <a:headEnd type="none" w="med" len="med"/>
            <a:tailEnd type="triangle"/>
          </a:ln>
          <a:effectLst/>
        </p:spPr>
      </p:cxnSp>
      <p:sp>
        <p:nvSpPr>
          <p:cNvPr id="7" name="Text Box 2">
            <a:extLst>
              <a:ext uri="{FF2B5EF4-FFF2-40B4-BE49-F238E27FC236}">
                <a16:creationId xmlns:a16="http://schemas.microsoft.com/office/drawing/2014/main" id="{C3869C6E-FA22-408D-949F-400F1CA87D1B}"/>
              </a:ext>
            </a:extLst>
          </p:cNvPr>
          <p:cNvSpPr txBox="1">
            <a:spLocks noChangeArrowheads="1"/>
          </p:cNvSpPr>
          <p:nvPr/>
        </p:nvSpPr>
        <p:spPr bwMode="auto">
          <a:xfrm>
            <a:off x="4495583" y="1940927"/>
            <a:ext cx="3459280" cy="197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Note: </a:t>
            </a:r>
            <a:r>
              <a:rPr lang="en-US" altLang="zh-CN" sz="2400" dirty="0">
                <a:ea typeface="宋体" panose="02010600030101010101" pitchFamily="2" charset="-122"/>
              </a:rPr>
              <a:t>this space isn’t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using </a:t>
            </a:r>
            <a:r>
              <a:rPr lang="en-US" altLang="zh-CN" sz="2400" b="1" dirty="0">
                <a:ea typeface="宋体" panose="02010600030101010101" pitchFamily="2" charset="-122"/>
              </a:rPr>
              <a:t>lemmas </a:t>
            </a:r>
            <a:r>
              <a:rPr lang="en-US" altLang="zh-CN" sz="2400" dirty="0">
                <a:ea typeface="宋体" panose="02010600030101010101" pitchFamily="2" charset="-122"/>
              </a:rPr>
              <a:t>(merging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base word and its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inflections) or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distinguishing parts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of speech.</a:t>
            </a:r>
            <a:endParaRPr lang="en-US" altLang="zh-CN" sz="2400" b="1" dirty="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34818" name="Picture 3">
            <a:extLst>
              <a:ext uri="{FF2B5EF4-FFF2-40B4-BE49-F238E27FC236}">
                <a16:creationId xmlns:a16="http://schemas.microsoft.com/office/drawing/2014/main" id="{E03BB558-6A2D-46AD-8AAC-8355E7D693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775" y="180975"/>
            <a:ext cx="7664450" cy="649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4" name="Text Box 2">
            <a:extLst>
              <a:ext uri="{FF2B5EF4-FFF2-40B4-BE49-F238E27FC236}">
                <a16:creationId xmlns:a16="http://schemas.microsoft.com/office/drawing/2014/main" id="{E2AE764C-6560-413A-AF02-B323FCE5D2AB}"/>
              </a:ext>
            </a:extLst>
          </p:cNvPr>
          <p:cNvSpPr txBox="1">
            <a:spLocks noChangeArrowheads="1"/>
          </p:cNvSpPr>
          <p:nvPr/>
        </p:nvSpPr>
        <p:spPr bwMode="auto">
          <a:xfrm>
            <a:off x="2163880" y="1902827"/>
            <a:ext cx="691154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Can also load prebuilt spaces into R</a:t>
            </a:r>
            <a:endParaRPr lang="en-US" altLang="zh-CN" sz="2000" dirty="0">
              <a:ea typeface="宋体" panose="02010600030101010101" pitchFamily="2" charset="-122"/>
            </a:endParaRPr>
          </a:p>
        </p:txBody>
      </p:sp>
      <p:pic>
        <p:nvPicPr>
          <p:cNvPr id="4" name="Picture 3" descr="A picture containing screenshot&#10;&#10;Description automatically generated">
            <a:extLst>
              <a:ext uri="{FF2B5EF4-FFF2-40B4-BE49-F238E27FC236}">
                <a16:creationId xmlns:a16="http://schemas.microsoft.com/office/drawing/2014/main" id="{B3530F1B-09F8-4DE9-8F93-C3C33CC4C10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0760" y="2388459"/>
            <a:ext cx="6065520" cy="3955931"/>
          </a:xfrm>
          <a:prstGeom prst="rect">
            <a:avLst/>
          </a:prstGeom>
        </p:spPr>
      </p:pic>
      <p:sp>
        <p:nvSpPr>
          <p:cNvPr id="10" name="Arrow: Right 9">
            <a:extLst>
              <a:ext uri="{FF2B5EF4-FFF2-40B4-BE49-F238E27FC236}">
                <a16:creationId xmlns:a16="http://schemas.microsoft.com/office/drawing/2014/main" id="{2C193C13-DA47-4620-BD28-B5EA3192B774}"/>
              </a:ext>
            </a:extLst>
          </p:cNvPr>
          <p:cNvSpPr>
            <a:spLocks noChangeArrowheads="1"/>
          </p:cNvSpPr>
          <p:nvPr/>
        </p:nvSpPr>
        <p:spPr bwMode="auto">
          <a:xfrm rot="9597341">
            <a:off x="5338593" y="5646327"/>
            <a:ext cx="501657" cy="293315"/>
          </a:xfrm>
          <a:prstGeom prst="rightArrow">
            <a:avLst>
              <a:gd name="adj1" fmla="val 50000"/>
              <a:gd name="adj2" fmla="val 49923"/>
            </a:avLst>
          </a:prstGeom>
          <a:solidFill>
            <a:srgbClr val="990000"/>
          </a:solidFill>
          <a:ln w="9525">
            <a:solidFill>
              <a:schemeClr val="tx1"/>
            </a:solidFill>
            <a:miter lim="800000"/>
            <a:headEnd/>
            <a:tailEnd/>
          </a:ln>
        </p:spPr>
        <p:txBody>
          <a:bodyPr wrap="square">
            <a:spAutoFit/>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rgbClr val="990000"/>
              </a:buClr>
              <a:buFont typeface="Wingdings" panose="05000000000000000000" pitchFamily="2" charset="2"/>
              <a:buNone/>
            </a:pPr>
            <a:endParaRPr lang="en-US" altLang="en-US"/>
          </a:p>
        </p:txBody>
      </p:sp>
      <p:sp>
        <p:nvSpPr>
          <p:cNvPr id="11" name="Text Box 2">
            <a:extLst>
              <a:ext uri="{FF2B5EF4-FFF2-40B4-BE49-F238E27FC236}">
                <a16:creationId xmlns:a16="http://schemas.microsoft.com/office/drawing/2014/main" id="{737EE63D-6C9F-4B6C-AC9F-140B625184C6}"/>
              </a:ext>
            </a:extLst>
          </p:cNvPr>
          <p:cNvSpPr txBox="1">
            <a:spLocks noChangeArrowheads="1"/>
          </p:cNvSpPr>
          <p:nvPr/>
        </p:nvSpPr>
        <p:spPr bwMode="auto">
          <a:xfrm>
            <a:off x="2163880" y="6423757"/>
            <a:ext cx="6911540" cy="353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sz="2000" dirty="0">
                <a:hlinkClick r:id="rId3"/>
              </a:rPr>
              <a:t>https://sites.google.com/site/fritzgntr/home</a:t>
            </a:r>
            <a:endParaRPr lang="en-US" altLang="zh-CN" sz="2000" dirty="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3" name="Picture 2" descr="A screenshot of a cell phone&#10;&#10;Description automatically generated">
            <a:extLst>
              <a:ext uri="{FF2B5EF4-FFF2-40B4-BE49-F238E27FC236}">
                <a16:creationId xmlns:a16="http://schemas.microsoft.com/office/drawing/2014/main" id="{39395BB0-F66E-44E4-AF60-3438D64AAF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754" y="622403"/>
            <a:ext cx="8836491" cy="5763158"/>
          </a:xfrm>
          <a:prstGeom prst="rect">
            <a:avLst/>
          </a:prstGeom>
        </p:spPr>
      </p:pic>
      <p:sp>
        <p:nvSpPr>
          <p:cNvPr id="5" name="Rectangle 4">
            <a:extLst>
              <a:ext uri="{FF2B5EF4-FFF2-40B4-BE49-F238E27FC236}">
                <a16:creationId xmlns:a16="http://schemas.microsoft.com/office/drawing/2014/main" id="{6C236029-0F66-4461-AD37-63B1BFD1ED83}"/>
              </a:ext>
            </a:extLst>
          </p:cNvPr>
          <p:cNvSpPr/>
          <p:nvPr/>
        </p:nvSpPr>
        <p:spPr bwMode="auto">
          <a:xfrm>
            <a:off x="3855720" y="4945380"/>
            <a:ext cx="2522220" cy="480060"/>
          </a:xfrm>
          <a:prstGeom prst="rect">
            <a:avLst/>
          </a:prstGeom>
          <a:noFill/>
          <a:ln w="28575" cap="flat" cmpd="sng" algn="ctr">
            <a:solidFill>
              <a:srgbClr val="00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C811D35C-8A6F-40FB-9A49-7223E526B8A1}"/>
              </a:ext>
            </a:extLst>
          </p:cNvPr>
          <p:cNvSpPr/>
          <p:nvPr/>
        </p:nvSpPr>
        <p:spPr bwMode="auto">
          <a:xfrm>
            <a:off x="348181" y="1988820"/>
            <a:ext cx="3400860" cy="4180205"/>
          </a:xfrm>
          <a:prstGeom prst="rect">
            <a:avLst/>
          </a:prstGeom>
          <a:solidFill>
            <a:schemeClr val="bg1">
              <a:lumMod val="95000"/>
            </a:schemeClr>
          </a:solidFill>
          <a:ln>
            <a:solidFill>
              <a:srgbClr val="990000"/>
            </a:solidFill>
          </a:ln>
          <a:effectLst/>
        </p:spPr>
        <p:txBody>
          <a:bodyPr wrap="square">
            <a:spAutoFit/>
          </a:bodyPr>
          <a:lstStyle/>
          <a:p>
            <a:pPr marL="342900" indent="-342900" eaLnBrk="1" hangingPunct="1">
              <a:buClr>
                <a:srgbClr val="990000"/>
              </a:buClr>
              <a:buFont typeface="Wingdings" panose="05000000000000000000" pitchFamily="2" charset="2"/>
              <a:buNone/>
              <a:defRPr/>
            </a:pPr>
            <a:endParaRPr lang="en-US" dirty="0"/>
          </a:p>
        </p:txBody>
      </p:sp>
      <p:sp>
        <p:nvSpPr>
          <p:cNvPr id="8" name="Text Box 2">
            <a:extLst>
              <a:ext uri="{FF2B5EF4-FFF2-40B4-BE49-F238E27FC236}">
                <a16:creationId xmlns:a16="http://schemas.microsoft.com/office/drawing/2014/main" id="{7E5C2513-5A2E-4B4E-B6BD-643E48E7411D}"/>
              </a:ext>
            </a:extLst>
          </p:cNvPr>
          <p:cNvSpPr txBox="1">
            <a:spLocks noChangeArrowheads="1"/>
          </p:cNvSpPr>
          <p:nvPr/>
        </p:nvSpPr>
        <p:spPr bwMode="auto">
          <a:xfrm>
            <a:off x="451368" y="2165403"/>
            <a:ext cx="3203575" cy="32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We’ll look at </a:t>
            </a:r>
            <a:r>
              <a:rPr lang="en-US" altLang="zh-CN" sz="1800" b="1" dirty="0" err="1">
                <a:ea typeface="宋体" panose="02010600030101010101" pitchFamily="2" charset="-122"/>
              </a:rPr>
              <a:t>lsa</a:t>
            </a:r>
            <a:r>
              <a:rPr lang="en-US" altLang="zh-CN" sz="1800" dirty="0">
                <a:ea typeface="宋体" panose="02010600030101010101" pitchFamily="2" charset="-122"/>
              </a:rPr>
              <a:t> in a minute.</a:t>
            </a:r>
          </a:p>
        </p:txBody>
      </p:sp>
      <p:sp>
        <p:nvSpPr>
          <p:cNvPr id="13" name="Text Box 2">
            <a:extLst>
              <a:ext uri="{FF2B5EF4-FFF2-40B4-BE49-F238E27FC236}">
                <a16:creationId xmlns:a16="http://schemas.microsoft.com/office/drawing/2014/main" id="{9B95CCF4-ED31-48C2-8B63-8C29FEDE6E89}"/>
              </a:ext>
            </a:extLst>
          </p:cNvPr>
          <p:cNvSpPr txBox="1">
            <a:spLocks noChangeArrowheads="1"/>
          </p:cNvSpPr>
          <p:nvPr/>
        </p:nvSpPr>
        <p:spPr bwMode="auto">
          <a:xfrm>
            <a:off x="451368" y="2692822"/>
            <a:ext cx="3203575" cy="1269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1800" b="1" dirty="0">
                <a:ea typeface="宋体" panose="02010600030101010101" pitchFamily="2" charset="-122"/>
              </a:rPr>
              <a:t>But the caveat is important:</a:t>
            </a:r>
          </a:p>
          <a:p>
            <a:pPr eaLnBrk="1" hangingPunct="1">
              <a:lnSpc>
                <a:spcPct val="85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R is not ideal for creating </a:t>
            </a:r>
          </a:p>
          <a:p>
            <a:pPr eaLnBrk="1" hangingPunct="1">
              <a:lnSpc>
                <a:spcPct val="85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semantic spaces for larger </a:t>
            </a:r>
          </a:p>
          <a:p>
            <a:pPr eaLnBrk="1" hangingPunct="1">
              <a:lnSpc>
                <a:spcPct val="85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corpora due to memory </a:t>
            </a:r>
          </a:p>
          <a:p>
            <a:pPr eaLnBrk="1" hangingPunct="1">
              <a:lnSpc>
                <a:spcPct val="85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issues.</a:t>
            </a:r>
          </a:p>
        </p:txBody>
      </p:sp>
      <p:sp>
        <p:nvSpPr>
          <p:cNvPr id="15" name="Arrow: Right 14">
            <a:extLst>
              <a:ext uri="{FF2B5EF4-FFF2-40B4-BE49-F238E27FC236}">
                <a16:creationId xmlns:a16="http://schemas.microsoft.com/office/drawing/2014/main" id="{9EC776BB-D344-4E84-9CE9-256D99384321}"/>
              </a:ext>
            </a:extLst>
          </p:cNvPr>
          <p:cNvSpPr>
            <a:spLocks noChangeArrowheads="1"/>
          </p:cNvSpPr>
          <p:nvPr/>
        </p:nvSpPr>
        <p:spPr bwMode="auto">
          <a:xfrm rot="9597341">
            <a:off x="5643392" y="5661567"/>
            <a:ext cx="501657" cy="293315"/>
          </a:xfrm>
          <a:prstGeom prst="rightArrow">
            <a:avLst>
              <a:gd name="adj1" fmla="val 50000"/>
              <a:gd name="adj2" fmla="val 49923"/>
            </a:avLst>
          </a:prstGeom>
          <a:solidFill>
            <a:srgbClr val="990000"/>
          </a:solidFill>
          <a:ln w="9525">
            <a:solidFill>
              <a:schemeClr val="tx1"/>
            </a:solidFill>
            <a:miter lim="800000"/>
            <a:headEnd/>
            <a:tailEnd/>
          </a:ln>
        </p:spPr>
        <p:txBody>
          <a:bodyPr wrap="square">
            <a:spAutoFit/>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rgbClr val="990000"/>
              </a:buClr>
              <a:buFont typeface="Wingdings" panose="05000000000000000000" pitchFamily="2" charset="2"/>
              <a:buNone/>
            </a:pPr>
            <a:endParaRPr lang="en-US" altLang="en-US"/>
          </a:p>
        </p:txBody>
      </p:sp>
      <p:sp>
        <p:nvSpPr>
          <p:cNvPr id="16" name="Text Box 2">
            <a:extLst>
              <a:ext uri="{FF2B5EF4-FFF2-40B4-BE49-F238E27FC236}">
                <a16:creationId xmlns:a16="http://schemas.microsoft.com/office/drawing/2014/main" id="{464F7100-165C-4DD6-9504-A7B15952E262}"/>
              </a:ext>
            </a:extLst>
          </p:cNvPr>
          <p:cNvSpPr txBox="1">
            <a:spLocks noChangeArrowheads="1"/>
          </p:cNvSpPr>
          <p:nvPr/>
        </p:nvSpPr>
        <p:spPr bwMode="auto">
          <a:xfrm>
            <a:off x="451368" y="4162037"/>
            <a:ext cx="3203575" cy="7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For many purposes the </a:t>
            </a:r>
          </a:p>
          <a:p>
            <a:pPr eaLnBrk="1" hangingPunct="1">
              <a:lnSpc>
                <a:spcPct val="85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prebuilt spaces for </a:t>
            </a:r>
            <a:r>
              <a:rPr lang="en-US" altLang="zh-CN" sz="1800" b="1" dirty="0" err="1">
                <a:ea typeface="宋体" panose="02010600030101010101" pitchFamily="2" charset="-122"/>
              </a:rPr>
              <a:t>LSAfun</a:t>
            </a:r>
            <a:r>
              <a:rPr lang="en-US" altLang="zh-CN" sz="1800" dirty="0">
                <a:ea typeface="宋体" panose="02010600030101010101" pitchFamily="2" charset="-122"/>
              </a:rPr>
              <a:t> </a:t>
            </a:r>
          </a:p>
          <a:p>
            <a:pPr eaLnBrk="1" hangingPunct="1">
              <a:lnSpc>
                <a:spcPct val="85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will do everything you need!</a:t>
            </a:r>
          </a:p>
        </p:txBody>
      </p:sp>
      <p:sp>
        <p:nvSpPr>
          <p:cNvPr id="17" name="Text Box 2">
            <a:extLst>
              <a:ext uri="{FF2B5EF4-FFF2-40B4-BE49-F238E27FC236}">
                <a16:creationId xmlns:a16="http://schemas.microsoft.com/office/drawing/2014/main" id="{DA0B90F9-87D9-4E60-AAF3-4E4B60FD3ADD}"/>
              </a:ext>
            </a:extLst>
          </p:cNvPr>
          <p:cNvSpPr txBox="1">
            <a:spLocks noChangeArrowheads="1"/>
          </p:cNvSpPr>
          <p:nvPr/>
        </p:nvSpPr>
        <p:spPr bwMode="auto">
          <a:xfrm>
            <a:off x="451368" y="5160160"/>
            <a:ext cx="3203575" cy="79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And impressive new spaces </a:t>
            </a:r>
          </a:p>
          <a:p>
            <a:pPr eaLnBrk="1" hangingPunct="1">
              <a:lnSpc>
                <a:spcPct val="85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have been added since we </a:t>
            </a:r>
          </a:p>
          <a:p>
            <a:pPr eaLnBrk="1" hangingPunct="1">
              <a:lnSpc>
                <a:spcPct val="85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wrote this chapter.</a:t>
            </a:r>
          </a:p>
        </p:txBody>
      </p:sp>
    </p:spTree>
    <p:extLst>
      <p:ext uri="{BB962C8B-B14F-4D97-AF65-F5344CB8AC3E}">
        <p14:creationId xmlns:p14="http://schemas.microsoft.com/office/powerpoint/2010/main" val="19123339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p:bldP spid="13" grpId="0"/>
      <p:bldP spid="15" grpId="0" animBg="1"/>
      <p:bldP spid="16" grpId="0"/>
      <p:bldP spid="17" grpId="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18" name="Picture 17" descr="A screenshot of a cell phone&#10;&#10;Description automatically generated">
            <a:extLst>
              <a:ext uri="{FF2B5EF4-FFF2-40B4-BE49-F238E27FC236}">
                <a16:creationId xmlns:a16="http://schemas.microsoft.com/office/drawing/2014/main" id="{008E9CD7-961A-4760-AE96-ECC68CF495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754" y="622403"/>
            <a:ext cx="8836491" cy="5763158"/>
          </a:xfrm>
          <a:prstGeom prst="rect">
            <a:avLst/>
          </a:prstGeom>
        </p:spPr>
      </p:pic>
      <p:sp>
        <p:nvSpPr>
          <p:cNvPr id="19" name="Rectangle 18">
            <a:extLst>
              <a:ext uri="{FF2B5EF4-FFF2-40B4-BE49-F238E27FC236}">
                <a16:creationId xmlns:a16="http://schemas.microsoft.com/office/drawing/2014/main" id="{76607538-A23D-440D-B1DF-A394048B7971}"/>
              </a:ext>
            </a:extLst>
          </p:cNvPr>
          <p:cNvSpPr/>
          <p:nvPr/>
        </p:nvSpPr>
        <p:spPr bwMode="auto">
          <a:xfrm>
            <a:off x="4015740" y="1699260"/>
            <a:ext cx="2270760" cy="708660"/>
          </a:xfrm>
          <a:prstGeom prst="rect">
            <a:avLst/>
          </a:prstGeom>
          <a:noFill/>
          <a:ln w="28575" cap="flat" cmpd="sng" algn="ctr">
            <a:solidFill>
              <a:srgbClr val="00006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a:ln>
                <a:noFill/>
              </a:ln>
              <a:solidFill>
                <a:schemeClr val="tx1"/>
              </a:solidFill>
              <a:effectLst/>
              <a:latin typeface="Arial" charset="0"/>
            </a:endParaRPr>
          </a:p>
        </p:txBody>
      </p:sp>
      <p:sp>
        <p:nvSpPr>
          <p:cNvPr id="20" name="Arrow: Right 19">
            <a:extLst>
              <a:ext uri="{FF2B5EF4-FFF2-40B4-BE49-F238E27FC236}">
                <a16:creationId xmlns:a16="http://schemas.microsoft.com/office/drawing/2014/main" id="{0AA86B80-6D04-4682-B1D2-9FA9BBDA8C76}"/>
              </a:ext>
            </a:extLst>
          </p:cNvPr>
          <p:cNvSpPr>
            <a:spLocks noChangeArrowheads="1"/>
          </p:cNvSpPr>
          <p:nvPr/>
        </p:nvSpPr>
        <p:spPr bwMode="auto">
          <a:xfrm rot="10800000">
            <a:off x="6245371" y="1790755"/>
            <a:ext cx="501657" cy="293315"/>
          </a:xfrm>
          <a:prstGeom prst="rightArrow">
            <a:avLst>
              <a:gd name="adj1" fmla="val 50000"/>
              <a:gd name="adj2" fmla="val 49923"/>
            </a:avLst>
          </a:prstGeom>
          <a:solidFill>
            <a:srgbClr val="990000"/>
          </a:solidFill>
          <a:ln w="9525">
            <a:solidFill>
              <a:schemeClr val="tx1"/>
            </a:solidFill>
            <a:miter lim="800000"/>
            <a:headEnd/>
            <a:tailEnd/>
          </a:ln>
        </p:spPr>
        <p:txBody>
          <a:bodyPr wrap="square">
            <a:spAutoFit/>
          </a:bodyPr>
          <a:lstStyle>
            <a:lvl1pPr marL="342900" indent="-342900">
              <a:defRPr sz="1600">
                <a:solidFill>
                  <a:schemeClr val="tx1"/>
                </a:solidFill>
                <a:latin typeface="Arial" panose="020B0604020202020204" pitchFamily="34" charset="0"/>
              </a:defRPr>
            </a:lvl1pPr>
            <a:lvl2pPr marL="742950" indent="-285750">
              <a:defRPr sz="1600">
                <a:solidFill>
                  <a:schemeClr val="tx1"/>
                </a:solidFill>
                <a:latin typeface="Arial" panose="020B0604020202020204" pitchFamily="34" charset="0"/>
              </a:defRPr>
            </a:lvl2pPr>
            <a:lvl3pPr marL="1143000" indent="-228600">
              <a:defRPr sz="1600">
                <a:solidFill>
                  <a:schemeClr val="tx1"/>
                </a:solidFill>
                <a:latin typeface="Arial" panose="020B0604020202020204" pitchFamily="34" charset="0"/>
              </a:defRPr>
            </a:lvl3pPr>
            <a:lvl4pPr marL="1600200" indent="-228600">
              <a:defRPr sz="1600">
                <a:solidFill>
                  <a:schemeClr val="tx1"/>
                </a:solidFill>
                <a:latin typeface="Arial" panose="020B0604020202020204" pitchFamily="34" charset="0"/>
              </a:defRPr>
            </a:lvl4pPr>
            <a:lvl5pPr marL="2057400" indent="-22860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eaLnBrk="1" hangingPunct="1">
              <a:buClr>
                <a:srgbClr val="990000"/>
              </a:buClr>
              <a:buFont typeface="Wingdings" panose="05000000000000000000" pitchFamily="2" charset="2"/>
              <a:buNone/>
            </a:pPr>
            <a:endParaRPr lang="en-US" altLang="en-US"/>
          </a:p>
        </p:txBody>
      </p:sp>
    </p:spTree>
    <p:extLst>
      <p:ext uri="{BB962C8B-B14F-4D97-AF65-F5344CB8AC3E}">
        <p14:creationId xmlns:p14="http://schemas.microsoft.com/office/powerpoint/2010/main" val="41616278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0D9675E-7B69-4C13-BAAF-2CC7BB749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793435" cy="6858000"/>
          </a:xfrm>
          <a:prstGeom prst="rect">
            <a:avLst/>
          </a:prstGeom>
        </p:spPr>
      </p:pic>
      <p:cxnSp>
        <p:nvCxnSpPr>
          <p:cNvPr id="5" name="Straight Connector 4">
            <a:extLst>
              <a:ext uri="{FF2B5EF4-FFF2-40B4-BE49-F238E27FC236}">
                <a16:creationId xmlns:a16="http://schemas.microsoft.com/office/drawing/2014/main" id="{BCD680CC-F736-4BE8-97C2-01A6BB8FF7EF}"/>
              </a:ext>
            </a:extLst>
          </p:cNvPr>
          <p:cNvCxnSpPr/>
          <p:nvPr/>
        </p:nvCxnSpPr>
        <p:spPr bwMode="auto">
          <a:xfrm>
            <a:off x="3770575" y="1386840"/>
            <a:ext cx="0" cy="1470660"/>
          </a:xfrm>
          <a:prstGeom prst="line">
            <a:avLst/>
          </a:prstGeom>
          <a:noFill/>
          <a:ln w="38100" cap="flat" cmpd="sng" algn="ctr">
            <a:solidFill>
              <a:srgbClr val="990000"/>
            </a:solidFill>
            <a:prstDash val="solid"/>
            <a:round/>
            <a:headEnd type="none" w="med" len="med"/>
            <a:tailEnd type="none" w="med" len="med"/>
          </a:ln>
          <a:effectLst/>
        </p:spPr>
      </p:cxnSp>
      <p:pic>
        <p:nvPicPr>
          <p:cNvPr id="7" name="Picture 6">
            <a:extLst>
              <a:ext uri="{FF2B5EF4-FFF2-40B4-BE49-F238E27FC236}">
                <a16:creationId xmlns:a16="http://schemas.microsoft.com/office/drawing/2014/main" id="{43EA18AC-F0C8-44C1-B3C2-7F279EF8484E}"/>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888912" y="144815"/>
            <a:ext cx="5169822" cy="4144137"/>
          </a:xfrm>
          <a:prstGeom prst="rect">
            <a:avLst/>
          </a:prstGeom>
        </p:spPr>
      </p:pic>
      <p:pic>
        <p:nvPicPr>
          <p:cNvPr id="9" name="Picture 8" descr="A screenshot of a cell phone&#10;&#10;Description automatically generated">
            <a:extLst>
              <a:ext uri="{FF2B5EF4-FFF2-40B4-BE49-F238E27FC236}">
                <a16:creationId xmlns:a16="http://schemas.microsoft.com/office/drawing/2014/main" id="{6CA949A5-3FB9-4795-BE48-3E02740C0F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86200" y="4400273"/>
            <a:ext cx="5196840" cy="1181862"/>
          </a:xfrm>
          <a:prstGeom prst="rect">
            <a:avLst/>
          </a:prstGeom>
        </p:spPr>
      </p:pic>
      <p:sp>
        <p:nvSpPr>
          <p:cNvPr id="13" name="Star: 5 Points 12">
            <a:extLst>
              <a:ext uri="{FF2B5EF4-FFF2-40B4-BE49-F238E27FC236}">
                <a16:creationId xmlns:a16="http://schemas.microsoft.com/office/drawing/2014/main" id="{1A7D08E8-CC2D-44DA-B3B6-4E147255CB80}"/>
              </a:ext>
            </a:extLst>
          </p:cNvPr>
          <p:cNvSpPr/>
          <p:nvPr/>
        </p:nvSpPr>
        <p:spPr bwMode="auto">
          <a:xfrm>
            <a:off x="8406184" y="-65807"/>
            <a:ext cx="798585" cy="798585"/>
          </a:xfrm>
          <a:prstGeom prst="star5">
            <a:avLst/>
          </a:prstGeom>
          <a:solidFill>
            <a:srgbClr val="FFFF00"/>
          </a:solidFill>
          <a:ln w="9525" cap="flat" cmpd="sng" algn="ctr">
            <a:solidFill>
              <a:srgbClr val="99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ndParaRPr>
          </a:p>
        </p:txBody>
      </p:sp>
      <p:cxnSp>
        <p:nvCxnSpPr>
          <p:cNvPr id="8" name="Straight Connector 7">
            <a:extLst>
              <a:ext uri="{FF2B5EF4-FFF2-40B4-BE49-F238E27FC236}">
                <a16:creationId xmlns:a16="http://schemas.microsoft.com/office/drawing/2014/main" id="{92DF7BB9-A642-4954-9AD6-ABE67C5CF4CE}"/>
              </a:ext>
            </a:extLst>
          </p:cNvPr>
          <p:cNvCxnSpPr>
            <a:cxnSpLocks/>
          </p:cNvCxnSpPr>
          <p:nvPr/>
        </p:nvCxnSpPr>
        <p:spPr bwMode="auto">
          <a:xfrm>
            <a:off x="7890892" y="1577685"/>
            <a:ext cx="0" cy="201465"/>
          </a:xfrm>
          <a:prstGeom prst="line">
            <a:avLst/>
          </a:prstGeom>
          <a:noFill/>
          <a:ln w="38100" cap="flat" cmpd="sng" algn="ctr">
            <a:solidFill>
              <a:srgbClr val="990000"/>
            </a:solidFill>
            <a:prstDash val="solid"/>
            <a:round/>
            <a:headEnd type="none" w="med" len="med"/>
            <a:tailEnd type="none" w="med" len="med"/>
          </a:ln>
          <a:effectLst/>
        </p:spPr>
      </p:cxnSp>
      <p:cxnSp>
        <p:nvCxnSpPr>
          <p:cNvPr id="10" name="Straight Connector 9">
            <a:extLst>
              <a:ext uri="{FF2B5EF4-FFF2-40B4-BE49-F238E27FC236}">
                <a16:creationId xmlns:a16="http://schemas.microsoft.com/office/drawing/2014/main" id="{B57E768E-58CC-409E-A00D-6F9CDC28571A}"/>
              </a:ext>
            </a:extLst>
          </p:cNvPr>
          <p:cNvCxnSpPr>
            <a:cxnSpLocks/>
          </p:cNvCxnSpPr>
          <p:nvPr/>
        </p:nvCxnSpPr>
        <p:spPr bwMode="auto">
          <a:xfrm>
            <a:off x="7422659" y="1854212"/>
            <a:ext cx="0" cy="267958"/>
          </a:xfrm>
          <a:prstGeom prst="line">
            <a:avLst/>
          </a:prstGeom>
          <a:noFill/>
          <a:ln w="38100" cap="flat" cmpd="sng" algn="ctr">
            <a:solidFill>
              <a:srgbClr val="990000"/>
            </a:solidFill>
            <a:prstDash val="solid"/>
            <a:round/>
            <a:headEnd type="none" w="med" len="med"/>
            <a:tailEnd type="none" w="med" len="med"/>
          </a:ln>
          <a:effectLst/>
        </p:spPr>
      </p:cxnSp>
      <p:pic>
        <p:nvPicPr>
          <p:cNvPr id="11" name="Picture 10" descr="Text&#10;&#10;Description automatically generated with medium confidence">
            <a:extLst>
              <a:ext uri="{FF2B5EF4-FFF2-40B4-BE49-F238E27FC236}">
                <a16:creationId xmlns:a16="http://schemas.microsoft.com/office/drawing/2014/main" id="{581F3E43-F900-4D55-A609-AD38EABFAA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86200" y="5693456"/>
            <a:ext cx="5196840" cy="887686"/>
          </a:xfrm>
          <a:prstGeom prst="rect">
            <a:avLst/>
          </a:prstGeom>
        </p:spPr>
      </p:pic>
      <p:cxnSp>
        <p:nvCxnSpPr>
          <p:cNvPr id="14" name="Straight Connector 13">
            <a:extLst>
              <a:ext uri="{FF2B5EF4-FFF2-40B4-BE49-F238E27FC236}">
                <a16:creationId xmlns:a16="http://schemas.microsoft.com/office/drawing/2014/main" id="{175311A5-731E-43DF-B0F3-60D8C26536F3}"/>
              </a:ext>
            </a:extLst>
          </p:cNvPr>
          <p:cNvCxnSpPr>
            <a:cxnSpLocks/>
          </p:cNvCxnSpPr>
          <p:nvPr/>
        </p:nvCxnSpPr>
        <p:spPr bwMode="auto">
          <a:xfrm>
            <a:off x="7666085" y="2230040"/>
            <a:ext cx="0" cy="267958"/>
          </a:xfrm>
          <a:prstGeom prst="line">
            <a:avLst/>
          </a:prstGeom>
          <a:noFill/>
          <a:ln w="38100" cap="flat" cmpd="sng" algn="ctr">
            <a:solidFill>
              <a:srgbClr val="990000"/>
            </a:solidFill>
            <a:prstDash val="solid"/>
            <a:round/>
            <a:headEnd type="none" w="med" len="med"/>
            <a:tailEnd type="none" w="med" len="med"/>
          </a:ln>
          <a:effectLst/>
        </p:spPr>
      </p:cxnSp>
    </p:spTree>
    <p:extLst>
      <p:ext uri="{BB962C8B-B14F-4D97-AF65-F5344CB8AC3E}">
        <p14:creationId xmlns:p14="http://schemas.microsoft.com/office/powerpoint/2010/main" val="23637581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671B4732-A4A9-4114-A900-7390093BEF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054340" cy="6389476"/>
          </a:xfrm>
          <a:prstGeom prst="rect">
            <a:avLst/>
          </a:prstGeom>
        </p:spPr>
      </p:pic>
      <p:sp>
        <p:nvSpPr>
          <p:cNvPr id="8" name="Text Box 2">
            <a:extLst>
              <a:ext uri="{FF2B5EF4-FFF2-40B4-BE49-F238E27FC236}">
                <a16:creationId xmlns:a16="http://schemas.microsoft.com/office/drawing/2014/main" id="{021845DF-B9A6-40F1-B6BC-93441C3D0428}"/>
              </a:ext>
            </a:extLst>
          </p:cNvPr>
          <p:cNvSpPr txBox="1">
            <a:spLocks noChangeArrowheads="1"/>
          </p:cNvSpPr>
          <p:nvPr/>
        </p:nvSpPr>
        <p:spPr bwMode="auto">
          <a:xfrm>
            <a:off x="5798620" y="6044616"/>
            <a:ext cx="3261560"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Download space &amp; </a:t>
            </a:r>
          </a:p>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run in R to rotate!</a:t>
            </a:r>
            <a:endParaRPr lang="en-US" altLang="zh-CN" sz="2400" dirty="0">
              <a:ea typeface="宋体" panose="02010600030101010101" pitchFamily="2" charset="-122"/>
            </a:endParaRPr>
          </a:p>
        </p:txBody>
      </p:sp>
      <p:sp>
        <p:nvSpPr>
          <p:cNvPr id="4" name="Rectangle 3">
            <a:extLst>
              <a:ext uri="{FF2B5EF4-FFF2-40B4-BE49-F238E27FC236}">
                <a16:creationId xmlns:a16="http://schemas.microsoft.com/office/drawing/2014/main" id="{489D4C7E-2414-4EF2-9F11-695C1AF2CCD7}"/>
              </a:ext>
            </a:extLst>
          </p:cNvPr>
          <p:cNvSpPr/>
          <p:nvPr/>
        </p:nvSpPr>
        <p:spPr bwMode="auto">
          <a:xfrm>
            <a:off x="5798620" y="6020160"/>
            <a:ext cx="3055820" cy="745452"/>
          </a:xfrm>
          <a:prstGeom prst="rect">
            <a:avLst/>
          </a:prstGeom>
          <a:no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556608456"/>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4" name="Text Box 2">
            <a:extLst>
              <a:ext uri="{FF2B5EF4-FFF2-40B4-BE49-F238E27FC236}">
                <a16:creationId xmlns:a16="http://schemas.microsoft.com/office/drawing/2014/main" id="{E2AE764C-6560-413A-AF02-B323FCE5D2AB}"/>
              </a:ext>
            </a:extLst>
          </p:cNvPr>
          <p:cNvSpPr txBox="1">
            <a:spLocks noChangeArrowheads="1"/>
          </p:cNvSpPr>
          <p:nvPr/>
        </p:nvSpPr>
        <p:spPr bwMode="auto">
          <a:xfrm>
            <a:off x="2163880" y="1902827"/>
            <a:ext cx="5867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Benchmark?</a:t>
            </a:r>
            <a:endParaRPr lang="en-US" altLang="zh-CN" sz="2400" dirty="0">
              <a:ea typeface="宋体" panose="02010600030101010101" pitchFamily="2" charset="-122"/>
            </a:endParaRPr>
          </a:p>
        </p:txBody>
      </p:sp>
      <p:pic>
        <p:nvPicPr>
          <p:cNvPr id="4" name="Picture 3" descr="A screenshot of a social media post&#10;&#10;Description automatically generated">
            <a:extLst>
              <a:ext uri="{FF2B5EF4-FFF2-40B4-BE49-F238E27FC236}">
                <a16:creationId xmlns:a16="http://schemas.microsoft.com/office/drawing/2014/main" id="{4EFC710A-732F-423E-B9F6-CAF61C958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800" y="2383677"/>
            <a:ext cx="5745480" cy="3625676"/>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CDE4EFEB-C301-4AC9-A26B-166CBF8F87E1}"/>
              </a:ext>
            </a:extLst>
          </p:cNvPr>
          <p:cNvPicPr>
            <a:picLocks noChangeAspect="1"/>
          </p:cNvPicPr>
          <p:nvPr/>
        </p:nvPicPr>
        <p:blipFill rotWithShape="1">
          <a:blip r:embed="rId3">
            <a:extLst>
              <a:ext uri="{28A0092B-C50C-407E-A947-70E740481C1C}">
                <a14:useLocalDpi xmlns:a14="http://schemas.microsoft.com/office/drawing/2010/main" val="0"/>
              </a:ext>
            </a:extLst>
          </a:blip>
          <a:srcRect t="69883"/>
          <a:stretch/>
        </p:blipFill>
        <p:spPr>
          <a:xfrm>
            <a:off x="2285800" y="6257289"/>
            <a:ext cx="5933440" cy="406400"/>
          </a:xfrm>
          <a:prstGeom prst="rect">
            <a:avLst/>
          </a:prstGeom>
        </p:spPr>
      </p:pic>
    </p:spTree>
    <p:extLst>
      <p:ext uri="{BB962C8B-B14F-4D97-AF65-F5344CB8AC3E}">
        <p14:creationId xmlns:p14="http://schemas.microsoft.com/office/powerpoint/2010/main" val="11375834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Text Box 2"/>
          <p:cNvSpPr txBox="1">
            <a:spLocks noChangeArrowheads="1"/>
          </p:cNvSpPr>
          <p:nvPr/>
        </p:nvSpPr>
        <p:spPr bwMode="auto">
          <a:xfrm>
            <a:off x="2146480" y="1902827"/>
            <a:ext cx="5416723"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Two goals:</a:t>
            </a:r>
          </a:p>
        </p:txBody>
      </p:sp>
      <p:sp>
        <p:nvSpPr>
          <p:cNvPr id="4" name="Text Box 2">
            <a:extLst>
              <a:ext uri="{FF2B5EF4-FFF2-40B4-BE49-F238E27FC236}">
                <a16:creationId xmlns:a16="http://schemas.microsoft.com/office/drawing/2014/main" id="{DD19D5C2-DE49-4A7B-B96D-E450D1AB24D0}"/>
              </a:ext>
            </a:extLst>
          </p:cNvPr>
          <p:cNvSpPr txBox="1">
            <a:spLocks noChangeArrowheads="1"/>
          </p:cNvSpPr>
          <p:nvPr/>
        </p:nvSpPr>
        <p:spPr bwMode="auto">
          <a:xfrm>
            <a:off x="2146480" y="2464878"/>
            <a:ext cx="670491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(a) </a:t>
            </a:r>
            <a:r>
              <a:rPr lang="en-US" altLang="zh-CN" sz="2400" b="1" dirty="0">
                <a:ea typeface="宋体" panose="02010600030101010101" pitchFamily="2" charset="-122"/>
              </a:rPr>
              <a:t>Introduce methods of </a:t>
            </a:r>
            <a:r>
              <a:rPr lang="en-US" altLang="zh-CN" sz="2400" b="1" dirty="0">
                <a:solidFill>
                  <a:srgbClr val="7D2521"/>
                </a:solidFill>
                <a:ea typeface="宋体" panose="02010600030101010101" pitchFamily="2" charset="-122"/>
              </a:rPr>
              <a:t>corpus analysis</a:t>
            </a:r>
          </a:p>
        </p:txBody>
      </p:sp>
      <p:sp>
        <p:nvSpPr>
          <p:cNvPr id="5" name="Text Box 2">
            <a:extLst>
              <a:ext uri="{FF2B5EF4-FFF2-40B4-BE49-F238E27FC236}">
                <a16:creationId xmlns:a16="http://schemas.microsoft.com/office/drawing/2014/main" id="{53A38B29-B0A6-46E5-B882-3740E15E0C38}"/>
              </a:ext>
            </a:extLst>
          </p:cNvPr>
          <p:cNvSpPr txBox="1">
            <a:spLocks noChangeArrowheads="1"/>
          </p:cNvSpPr>
          <p:nvPr/>
        </p:nvSpPr>
        <p:spPr bwMode="auto">
          <a:xfrm>
            <a:off x="2145262" y="3019613"/>
            <a:ext cx="6704912"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(b) Apply</a:t>
            </a:r>
            <a:r>
              <a:rPr lang="en-US" altLang="zh-CN" sz="2400" b="1" dirty="0">
                <a:ea typeface="宋体" panose="02010600030101010101" pitchFamily="2" charset="-122"/>
              </a:rPr>
              <a:t> these methods to a </a:t>
            </a:r>
            <a:r>
              <a:rPr lang="en-US" altLang="zh-CN" sz="2400" b="1" dirty="0">
                <a:solidFill>
                  <a:srgbClr val="7D2521"/>
                </a:solidFill>
                <a:ea typeface="宋体" panose="02010600030101010101" pitchFamily="2" charset="-122"/>
              </a:rPr>
              <a:t>recent debate </a:t>
            </a:r>
            <a:r>
              <a:rPr lang="en-US" altLang="zh-CN" sz="2400" b="1" dirty="0">
                <a:ea typeface="宋体" panose="02010600030101010101" pitchFamily="2" charset="-122"/>
              </a:rPr>
              <a:t>concerning </a:t>
            </a:r>
            <a:r>
              <a:rPr lang="en-US" altLang="zh-CN" sz="2400" b="1" dirty="0">
                <a:solidFill>
                  <a:srgbClr val="7D2521"/>
                </a:solidFill>
                <a:ea typeface="宋体" panose="02010600030101010101" pitchFamily="2" charset="-122"/>
              </a:rPr>
              <a:t>ordinary causal attributions</a:t>
            </a:r>
          </a:p>
        </p:txBody>
      </p:sp>
    </p:spTree>
    <p:extLst>
      <p:ext uri="{BB962C8B-B14F-4D97-AF65-F5344CB8AC3E}">
        <p14:creationId xmlns:p14="http://schemas.microsoft.com/office/powerpoint/2010/main" val="1633302217"/>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8" name="Text Box 2">
            <a:extLst>
              <a:ext uri="{FF2B5EF4-FFF2-40B4-BE49-F238E27FC236}">
                <a16:creationId xmlns:a16="http://schemas.microsoft.com/office/drawing/2014/main" id="{DD4BAD2C-DD07-474F-922F-64C832B67793}"/>
              </a:ext>
            </a:extLst>
          </p:cNvPr>
          <p:cNvSpPr txBox="1">
            <a:spLocks noChangeArrowheads="1"/>
          </p:cNvSpPr>
          <p:nvPr/>
        </p:nvSpPr>
        <p:spPr bwMode="auto">
          <a:xfrm>
            <a:off x="2163880" y="1902827"/>
            <a:ext cx="6789620"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0" eaLnBrk="1" hangingPunct="1">
              <a:lnSpc>
                <a:spcPct val="85000"/>
              </a:lnSpc>
              <a:spcBef>
                <a:spcPct val="0"/>
              </a:spcBef>
              <a:buClr>
                <a:srgbClr val="990000"/>
              </a:buClr>
              <a:buNone/>
            </a:pPr>
            <a:r>
              <a:rPr lang="en-US" altLang="zh-CN" sz="2400" dirty="0">
                <a:solidFill>
                  <a:srgbClr val="000000"/>
                </a:solidFill>
                <a:ea typeface="宋体" panose="02010600030101010101" pitchFamily="2" charset="-122"/>
              </a:rPr>
              <a:t>Let’s download other semantic spaces </a:t>
            </a:r>
          </a:p>
          <a:p>
            <a:pPr lvl="0" eaLnBrk="1" hangingPunct="1">
              <a:lnSpc>
                <a:spcPct val="85000"/>
              </a:lnSpc>
              <a:spcBef>
                <a:spcPct val="0"/>
              </a:spcBef>
              <a:buClr>
                <a:srgbClr val="990000"/>
              </a:buClr>
              <a:buNone/>
            </a:pPr>
            <a:r>
              <a:rPr lang="en-US" altLang="zh-CN" sz="2400" dirty="0">
                <a:solidFill>
                  <a:srgbClr val="000000"/>
                </a:solidFill>
                <a:ea typeface="宋体" panose="02010600030101010101" pitchFamily="2" charset="-122"/>
              </a:rPr>
              <a:t>from </a:t>
            </a:r>
            <a:r>
              <a:rPr lang="en-US" altLang="zh-CN" sz="2400" dirty="0">
                <a:solidFill>
                  <a:srgbClr val="000000"/>
                </a:solidFill>
                <a:ea typeface="宋体" panose="02010600030101010101" pitchFamily="2" charset="-122"/>
                <a:hlinkClick r:id="rId2"/>
              </a:rPr>
              <a:t>https://sites.google.com/site/fritzgntr/home</a:t>
            </a:r>
            <a:endParaRPr lang="en-US" altLang="zh-CN" sz="2400" dirty="0">
              <a:solidFill>
                <a:srgbClr val="000000"/>
              </a:solidFill>
              <a:ea typeface="宋体" panose="02010600030101010101" pitchFamily="2" charset="-122"/>
            </a:endParaRPr>
          </a:p>
          <a:p>
            <a:pPr lvl="0" eaLnBrk="1" hangingPunct="1">
              <a:lnSpc>
                <a:spcPct val="85000"/>
              </a:lnSpc>
              <a:spcBef>
                <a:spcPct val="0"/>
              </a:spcBef>
              <a:buClr>
                <a:srgbClr val="990000"/>
              </a:buClr>
              <a:buNone/>
            </a:pPr>
            <a:r>
              <a:rPr lang="en-US" altLang="zh-CN" sz="2400" dirty="0">
                <a:solidFill>
                  <a:srgbClr val="000000"/>
                </a:solidFill>
                <a:ea typeface="宋体" panose="02010600030101010101" pitchFamily="2" charset="-122"/>
              </a:rPr>
              <a:t>and modify “LSAfun.txt” to see how the perform </a:t>
            </a:r>
          </a:p>
          <a:p>
            <a:pPr lvl="0" eaLnBrk="1" hangingPunct="1">
              <a:lnSpc>
                <a:spcPct val="85000"/>
              </a:lnSpc>
              <a:spcBef>
                <a:spcPct val="0"/>
              </a:spcBef>
              <a:buClr>
                <a:srgbClr val="990000"/>
              </a:buClr>
              <a:buNone/>
            </a:pPr>
            <a:r>
              <a:rPr lang="en-US" altLang="zh-CN" sz="2400" dirty="0">
                <a:solidFill>
                  <a:srgbClr val="000000"/>
                </a:solidFill>
                <a:ea typeface="宋体" panose="02010600030101010101" pitchFamily="2" charset="-122"/>
              </a:rPr>
              <a:t>on the MEN benchmark.</a:t>
            </a:r>
          </a:p>
        </p:txBody>
      </p:sp>
      <p:pic>
        <p:nvPicPr>
          <p:cNvPr id="6" name="Picture 5" descr="Text&#10;&#10;Description automatically generated">
            <a:extLst>
              <a:ext uri="{FF2B5EF4-FFF2-40B4-BE49-F238E27FC236}">
                <a16:creationId xmlns:a16="http://schemas.microsoft.com/office/drawing/2014/main" id="{135F19D6-FD47-43DF-9329-5F3255531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870" y="3562435"/>
            <a:ext cx="5729664" cy="4611307"/>
          </a:xfrm>
          <a:prstGeom prst="rect">
            <a:avLst/>
          </a:prstGeom>
          <a:ln>
            <a:solidFill>
              <a:schemeClr val="tx1"/>
            </a:solidFill>
          </a:ln>
        </p:spPr>
      </p:pic>
    </p:spTree>
    <p:extLst>
      <p:ext uri="{BB962C8B-B14F-4D97-AF65-F5344CB8AC3E}">
        <p14:creationId xmlns:p14="http://schemas.microsoft.com/office/powerpoint/2010/main" val="25897362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3" name="Picture 2" descr="A screenshot of a social media post&#10;&#10;Description automatically generated">
            <a:extLst>
              <a:ext uri="{FF2B5EF4-FFF2-40B4-BE49-F238E27FC236}">
                <a16:creationId xmlns:a16="http://schemas.microsoft.com/office/drawing/2014/main" id="{50D9675E-7B69-4C13-BAAF-2CC7BB749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793435" cy="6858000"/>
          </a:xfrm>
          <a:prstGeom prst="rect">
            <a:avLst/>
          </a:prstGeom>
        </p:spPr>
      </p:pic>
      <p:cxnSp>
        <p:nvCxnSpPr>
          <p:cNvPr id="5" name="Straight Connector 4">
            <a:extLst>
              <a:ext uri="{FF2B5EF4-FFF2-40B4-BE49-F238E27FC236}">
                <a16:creationId xmlns:a16="http://schemas.microsoft.com/office/drawing/2014/main" id="{BCD680CC-F736-4BE8-97C2-01A6BB8FF7EF}"/>
              </a:ext>
            </a:extLst>
          </p:cNvPr>
          <p:cNvCxnSpPr/>
          <p:nvPr/>
        </p:nvCxnSpPr>
        <p:spPr bwMode="auto">
          <a:xfrm>
            <a:off x="3770575" y="1386840"/>
            <a:ext cx="0" cy="1470660"/>
          </a:xfrm>
          <a:prstGeom prst="line">
            <a:avLst/>
          </a:prstGeom>
          <a:noFill/>
          <a:ln w="38100" cap="flat" cmpd="sng" algn="ctr">
            <a:solidFill>
              <a:srgbClr val="990000"/>
            </a:solidFill>
            <a:prstDash val="solid"/>
            <a:round/>
            <a:headEnd type="none" w="med" len="med"/>
            <a:tailEnd type="none" w="med" len="med"/>
          </a:ln>
          <a:effectLst/>
        </p:spPr>
      </p:cxnSp>
      <p:pic>
        <p:nvPicPr>
          <p:cNvPr id="4" name="Picture 3">
            <a:extLst>
              <a:ext uri="{FF2B5EF4-FFF2-40B4-BE49-F238E27FC236}">
                <a16:creationId xmlns:a16="http://schemas.microsoft.com/office/drawing/2014/main" id="{AE74F650-B396-40BD-81C6-ACEBD7EA6957}"/>
              </a:ext>
            </a:extLst>
          </p:cNvPr>
          <p:cNvPicPr>
            <a:picLocks noChangeAspect="1"/>
          </p:cNvPicPr>
          <p:nvPr/>
        </p:nvPicPr>
        <p:blipFill rotWithShape="1">
          <a:blip r:embed="rId3">
            <a:extLst>
              <a:ext uri="{28A0092B-C50C-407E-A947-70E740481C1C}">
                <a14:useLocalDpi xmlns:a14="http://schemas.microsoft.com/office/drawing/2010/main" val="0"/>
              </a:ext>
            </a:extLst>
          </a:blip>
          <a:srcRect r="14718"/>
          <a:stretch/>
        </p:blipFill>
        <p:spPr>
          <a:xfrm>
            <a:off x="3977699" y="284662"/>
            <a:ext cx="5166301" cy="635000"/>
          </a:xfrm>
          <a:prstGeom prst="rect">
            <a:avLst/>
          </a:prstGeom>
        </p:spPr>
      </p:pic>
      <p:pic>
        <p:nvPicPr>
          <p:cNvPr id="12" name="Picture 11">
            <a:extLst>
              <a:ext uri="{FF2B5EF4-FFF2-40B4-BE49-F238E27FC236}">
                <a16:creationId xmlns:a16="http://schemas.microsoft.com/office/drawing/2014/main" id="{DFBC5064-DB50-4BB0-AAD1-1613A97A2CE7}"/>
              </a:ext>
            </a:extLst>
          </p:cNvPr>
          <p:cNvPicPr>
            <a:picLocks noChangeAspect="1"/>
          </p:cNvPicPr>
          <p:nvPr/>
        </p:nvPicPr>
        <p:blipFill rotWithShape="1">
          <a:blip r:embed="rId4">
            <a:extLst>
              <a:ext uri="{28A0092B-C50C-407E-A947-70E740481C1C}">
                <a14:useLocalDpi xmlns:a14="http://schemas.microsoft.com/office/drawing/2010/main" val="0"/>
              </a:ext>
            </a:extLst>
          </a:blip>
          <a:srcRect t="68169" r="34388"/>
          <a:stretch/>
        </p:blipFill>
        <p:spPr>
          <a:xfrm>
            <a:off x="3977699" y="1673816"/>
            <a:ext cx="5166301" cy="569993"/>
          </a:xfrm>
          <a:prstGeom prst="rect">
            <a:avLst/>
          </a:prstGeom>
        </p:spPr>
      </p:pic>
      <p:pic>
        <p:nvPicPr>
          <p:cNvPr id="15" name="Picture 14">
            <a:extLst>
              <a:ext uri="{FF2B5EF4-FFF2-40B4-BE49-F238E27FC236}">
                <a16:creationId xmlns:a16="http://schemas.microsoft.com/office/drawing/2014/main" id="{94E3966E-3B43-4AA1-A73E-BF833BB674AE}"/>
              </a:ext>
            </a:extLst>
          </p:cNvPr>
          <p:cNvPicPr>
            <a:picLocks noChangeAspect="1"/>
          </p:cNvPicPr>
          <p:nvPr/>
        </p:nvPicPr>
        <p:blipFill rotWithShape="1">
          <a:blip r:embed="rId5">
            <a:extLst>
              <a:ext uri="{28A0092B-C50C-407E-A947-70E740481C1C}">
                <a14:useLocalDpi xmlns:a14="http://schemas.microsoft.com/office/drawing/2010/main" val="0"/>
              </a:ext>
            </a:extLst>
          </a:blip>
          <a:srcRect r="14718"/>
          <a:stretch/>
        </p:blipFill>
        <p:spPr>
          <a:xfrm>
            <a:off x="3977699" y="3230514"/>
            <a:ext cx="5166301" cy="635000"/>
          </a:xfrm>
          <a:prstGeom prst="rect">
            <a:avLst/>
          </a:prstGeom>
        </p:spPr>
      </p:pic>
      <p:pic>
        <p:nvPicPr>
          <p:cNvPr id="17" name="Picture 16">
            <a:extLst>
              <a:ext uri="{FF2B5EF4-FFF2-40B4-BE49-F238E27FC236}">
                <a16:creationId xmlns:a16="http://schemas.microsoft.com/office/drawing/2014/main" id="{F03A31C4-BC4A-4E92-92ED-72D2F26B50A4}"/>
              </a:ext>
            </a:extLst>
          </p:cNvPr>
          <p:cNvPicPr>
            <a:picLocks noChangeAspect="1"/>
          </p:cNvPicPr>
          <p:nvPr/>
        </p:nvPicPr>
        <p:blipFill rotWithShape="1">
          <a:blip r:embed="rId6">
            <a:extLst>
              <a:ext uri="{28A0092B-C50C-407E-A947-70E740481C1C}">
                <a14:useLocalDpi xmlns:a14="http://schemas.microsoft.com/office/drawing/2010/main" val="0"/>
              </a:ext>
            </a:extLst>
          </a:blip>
          <a:srcRect r="14718"/>
          <a:stretch/>
        </p:blipFill>
        <p:spPr>
          <a:xfrm>
            <a:off x="3977699" y="4738822"/>
            <a:ext cx="5166301" cy="635000"/>
          </a:xfrm>
          <a:prstGeom prst="rect">
            <a:avLst/>
          </a:prstGeom>
        </p:spPr>
      </p:pic>
      <p:pic>
        <p:nvPicPr>
          <p:cNvPr id="19" name="Picture 18">
            <a:extLst>
              <a:ext uri="{FF2B5EF4-FFF2-40B4-BE49-F238E27FC236}">
                <a16:creationId xmlns:a16="http://schemas.microsoft.com/office/drawing/2014/main" id="{514D3E79-D0C9-48CE-A958-E7DCED6C0428}"/>
              </a:ext>
            </a:extLst>
          </p:cNvPr>
          <p:cNvPicPr>
            <a:picLocks noChangeAspect="1"/>
          </p:cNvPicPr>
          <p:nvPr/>
        </p:nvPicPr>
        <p:blipFill rotWithShape="1">
          <a:blip r:embed="rId7">
            <a:extLst>
              <a:ext uri="{28A0092B-C50C-407E-A947-70E740481C1C}">
                <a14:useLocalDpi xmlns:a14="http://schemas.microsoft.com/office/drawing/2010/main" val="0"/>
              </a:ext>
            </a:extLst>
          </a:blip>
          <a:srcRect r="14718"/>
          <a:stretch/>
        </p:blipFill>
        <p:spPr>
          <a:xfrm>
            <a:off x="3977699" y="5938338"/>
            <a:ext cx="5166301" cy="635000"/>
          </a:xfrm>
          <a:prstGeom prst="rect">
            <a:avLst/>
          </a:prstGeom>
        </p:spPr>
      </p:pic>
      <p:sp>
        <p:nvSpPr>
          <p:cNvPr id="20" name="Rectangle 19">
            <a:extLst>
              <a:ext uri="{FF2B5EF4-FFF2-40B4-BE49-F238E27FC236}">
                <a16:creationId xmlns:a16="http://schemas.microsoft.com/office/drawing/2014/main" id="{0CD064A8-E460-4E7E-8BC7-FDEFEA1AED38}"/>
              </a:ext>
            </a:extLst>
          </p:cNvPr>
          <p:cNvSpPr/>
          <p:nvPr/>
        </p:nvSpPr>
        <p:spPr bwMode="auto">
          <a:xfrm>
            <a:off x="3890075" y="4641742"/>
            <a:ext cx="4858718" cy="821411"/>
          </a:xfrm>
          <a:prstGeom prst="rect">
            <a:avLst/>
          </a:prstGeom>
          <a:noFill/>
          <a:ln w="28575" cap="flat" cmpd="sng" algn="ctr">
            <a:solidFill>
              <a:srgbClr val="7D252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5519771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 name="Text Box 2">
            <a:extLst>
              <a:ext uri="{FF2B5EF4-FFF2-40B4-BE49-F238E27FC236}">
                <a16:creationId xmlns:a16="http://schemas.microsoft.com/office/drawing/2014/main" id="{F88DA073-8EF1-4E7E-B10D-FC56BE7D3E0B}"/>
              </a:ext>
            </a:extLst>
          </p:cNvPr>
          <p:cNvSpPr txBox="1">
            <a:spLocks noChangeArrowheads="1"/>
          </p:cNvSpPr>
          <p:nvPr/>
        </p:nvSpPr>
        <p:spPr bwMode="auto">
          <a:xfrm>
            <a:off x="2160704" y="1761844"/>
            <a:ext cx="6449895"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Limited to the spaces that have been built.</a:t>
            </a:r>
          </a:p>
        </p:txBody>
      </p:sp>
      <p:sp>
        <p:nvSpPr>
          <p:cNvPr id="3" name="Text Box 2">
            <a:extLst>
              <a:ext uri="{FF2B5EF4-FFF2-40B4-BE49-F238E27FC236}">
                <a16:creationId xmlns:a16="http://schemas.microsoft.com/office/drawing/2014/main" id="{C99B0193-DAA2-42AC-8233-E05AA9E26FCF}"/>
              </a:ext>
            </a:extLst>
          </p:cNvPr>
          <p:cNvSpPr txBox="1">
            <a:spLocks noChangeArrowheads="1"/>
          </p:cNvSpPr>
          <p:nvPr/>
        </p:nvSpPr>
        <p:spPr bwMode="auto">
          <a:xfrm>
            <a:off x="2160704" y="2398351"/>
            <a:ext cx="6625155"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Wanted to lemmatize and look at two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multi-word expressions (“caused the,”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“responsible for the”).</a:t>
            </a:r>
          </a:p>
        </p:txBody>
      </p:sp>
      <p:sp>
        <p:nvSpPr>
          <p:cNvPr id="4" name="Text Box 2">
            <a:extLst>
              <a:ext uri="{FF2B5EF4-FFF2-40B4-BE49-F238E27FC236}">
                <a16:creationId xmlns:a16="http://schemas.microsoft.com/office/drawing/2014/main" id="{238BE857-F652-4ADC-9A1F-3C04404CAF2A}"/>
              </a:ext>
            </a:extLst>
          </p:cNvPr>
          <p:cNvSpPr txBox="1">
            <a:spLocks noChangeArrowheads="1"/>
          </p:cNvSpPr>
          <p:nvPr/>
        </p:nvSpPr>
        <p:spPr bwMode="auto">
          <a:xfrm>
            <a:off x="2160704" y="3661901"/>
            <a:ext cx="6762316"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And we wanted to compare to philosophical use.</a:t>
            </a:r>
          </a:p>
        </p:txBody>
      </p:sp>
      <p:sp>
        <p:nvSpPr>
          <p:cNvPr id="5" name="Text Box 2">
            <a:extLst>
              <a:ext uri="{FF2B5EF4-FFF2-40B4-BE49-F238E27FC236}">
                <a16:creationId xmlns:a16="http://schemas.microsoft.com/office/drawing/2014/main" id="{9071F6F6-D342-40B3-845F-03727B5863D9}"/>
              </a:ext>
            </a:extLst>
          </p:cNvPr>
          <p:cNvSpPr txBox="1">
            <a:spLocks noChangeArrowheads="1"/>
          </p:cNvSpPr>
          <p:nvPr/>
        </p:nvSpPr>
        <p:spPr bwMode="auto">
          <a:xfrm>
            <a:off x="2160704" y="4297588"/>
            <a:ext cx="676231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Can also build corpora and semantic spaces in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R (although notable limitations for large corpora).</a:t>
            </a:r>
          </a:p>
        </p:txBody>
      </p:sp>
      <p:sp>
        <p:nvSpPr>
          <p:cNvPr id="7" name="Text Box 2">
            <a:extLst>
              <a:ext uri="{FF2B5EF4-FFF2-40B4-BE49-F238E27FC236}">
                <a16:creationId xmlns:a16="http://schemas.microsoft.com/office/drawing/2014/main" id="{4A1D414B-2951-428A-A312-EE77C48EB36C}"/>
              </a:ext>
            </a:extLst>
          </p:cNvPr>
          <p:cNvSpPr txBox="1">
            <a:spLocks noChangeArrowheads="1"/>
          </p:cNvSpPr>
          <p:nvPr/>
        </p:nvSpPr>
        <p:spPr bwMode="auto">
          <a:xfrm>
            <a:off x="2160704" y="5247207"/>
            <a:ext cx="6762316"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We’ll create a toy “philosophy” corpus, then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build LSA and word2vec spaces for it in R.</a:t>
            </a:r>
          </a:p>
        </p:txBody>
      </p:sp>
    </p:spTree>
    <p:extLst>
      <p:ext uri="{BB962C8B-B14F-4D97-AF65-F5344CB8AC3E}">
        <p14:creationId xmlns:p14="http://schemas.microsoft.com/office/powerpoint/2010/main" val="41983333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8D71B812-4C25-4D0C-B33B-FF41CBE30D33}"/>
              </a:ext>
            </a:extLst>
          </p:cNvPr>
          <p:cNvSpPr txBox="1">
            <a:spLocks noChangeArrowheads="1"/>
          </p:cNvSpPr>
          <p:nvPr/>
        </p:nvSpPr>
        <p:spPr bwMode="auto">
          <a:xfrm>
            <a:off x="2160704" y="1764867"/>
            <a:ext cx="6762316"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We’ll begin by scraping text from the SEP:</a:t>
            </a:r>
          </a:p>
        </p:txBody>
      </p:sp>
      <p:pic>
        <p:nvPicPr>
          <p:cNvPr id="4" name="Picture 3" descr="A screenshot of a cell phone&#10;&#10;Description automatically generated">
            <a:extLst>
              <a:ext uri="{FF2B5EF4-FFF2-40B4-BE49-F238E27FC236}">
                <a16:creationId xmlns:a16="http://schemas.microsoft.com/office/drawing/2014/main" id="{56572D7E-2F81-4065-BABD-9A938FB512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9959" y="2422592"/>
            <a:ext cx="6367175" cy="4900228"/>
          </a:xfrm>
          <a:prstGeom prst="rect">
            <a:avLst/>
          </a:prstGeom>
        </p:spPr>
      </p:pic>
      <p:pic>
        <p:nvPicPr>
          <p:cNvPr id="7" name="Picture 6" descr="A screenshot of a social media post&#10;&#10;Description automatically generated">
            <a:extLst>
              <a:ext uri="{FF2B5EF4-FFF2-40B4-BE49-F238E27FC236}">
                <a16:creationId xmlns:a16="http://schemas.microsoft.com/office/drawing/2014/main" id="{E9943FF9-26D8-4965-AB5D-556547E76B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9959" y="2422592"/>
            <a:ext cx="6367175" cy="4900228"/>
          </a:xfrm>
          <a:prstGeom prst="rect">
            <a:avLst/>
          </a:prstGeom>
        </p:spPr>
      </p:pic>
      <p:sp>
        <p:nvSpPr>
          <p:cNvPr id="9" name="Text Box 2">
            <a:extLst>
              <a:ext uri="{FF2B5EF4-FFF2-40B4-BE49-F238E27FC236}">
                <a16:creationId xmlns:a16="http://schemas.microsoft.com/office/drawing/2014/main" id="{2C3C819F-7A5B-48C4-A8DA-96D336C55C97}"/>
              </a:ext>
            </a:extLst>
          </p:cNvPr>
          <p:cNvSpPr txBox="1">
            <a:spLocks noChangeArrowheads="1"/>
          </p:cNvSpPr>
          <p:nvPr/>
        </p:nvSpPr>
        <p:spPr bwMode="auto">
          <a:xfrm>
            <a:off x="4404360" y="3235527"/>
            <a:ext cx="4000500"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	</a:t>
            </a:r>
            <a:r>
              <a:rPr lang="en-US" altLang="zh-CN" sz="2400" dirty="0" err="1">
                <a:ea typeface="宋体" panose="02010600030101010101" pitchFamily="2" charset="-122"/>
              </a:rPr>
              <a:t>RCurl</a:t>
            </a:r>
            <a:r>
              <a:rPr lang="en-US" altLang="zh-CN" sz="2400" dirty="0">
                <a:ea typeface="宋体" panose="02010600030101010101" pitchFamily="2" charset="-122"/>
              </a:rPr>
              <a:t> to get HTML </a:t>
            </a:r>
            <a:br>
              <a:rPr lang="en-US" altLang="zh-CN" sz="2400" dirty="0">
                <a:ea typeface="宋体" panose="02010600030101010101" pitchFamily="2" charset="-122"/>
              </a:rPr>
            </a:br>
            <a:r>
              <a:rPr lang="en-US" altLang="zh-CN" sz="2400" dirty="0">
                <a:ea typeface="宋体" panose="02010600030101010101" pitchFamily="2" charset="-122"/>
              </a:rPr>
              <a:t>and text manipulation functions in </a:t>
            </a:r>
            <a:r>
              <a:rPr lang="en-US" altLang="zh-CN" sz="2400" dirty="0" err="1">
                <a:ea typeface="宋体" panose="02010600030101010101" pitchFamily="2" charset="-122"/>
              </a:rPr>
              <a:t>stringr</a:t>
            </a:r>
            <a:r>
              <a:rPr lang="en-US" altLang="zh-CN" sz="2400" dirty="0">
                <a:ea typeface="宋体" panose="02010600030101010101" pitchFamily="2" charset="-122"/>
              </a:rPr>
              <a:t> to extract the relevant bits.</a:t>
            </a:r>
          </a:p>
        </p:txBody>
      </p:sp>
    </p:spTree>
    <p:extLst>
      <p:ext uri="{BB962C8B-B14F-4D97-AF65-F5344CB8AC3E}">
        <p14:creationId xmlns:p14="http://schemas.microsoft.com/office/powerpoint/2010/main" val="756296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4.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645B64-C98E-4A79-8035-B9B5BCBB282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053" y="28963"/>
            <a:ext cx="4346481" cy="6803819"/>
          </a:xfrm>
          <a:prstGeom prst="rect">
            <a:avLst/>
          </a:prstGeom>
        </p:spPr>
      </p:pic>
      <p:sp>
        <p:nvSpPr>
          <p:cNvPr id="13" name="Star: 5 Points 12">
            <a:extLst>
              <a:ext uri="{FF2B5EF4-FFF2-40B4-BE49-F238E27FC236}">
                <a16:creationId xmlns:a16="http://schemas.microsoft.com/office/drawing/2014/main" id="{333B0D60-ADF7-41FD-8959-914C54FBDBDF}"/>
              </a:ext>
            </a:extLst>
          </p:cNvPr>
          <p:cNvSpPr/>
          <p:nvPr/>
        </p:nvSpPr>
        <p:spPr bwMode="auto">
          <a:xfrm>
            <a:off x="3639821" y="68050"/>
            <a:ext cx="798585" cy="798585"/>
          </a:xfrm>
          <a:prstGeom prst="star5">
            <a:avLst/>
          </a:prstGeom>
          <a:solidFill>
            <a:srgbClr val="FFFF00"/>
          </a:solidFill>
          <a:ln w="9525" cap="flat" cmpd="sng" algn="ctr">
            <a:solidFill>
              <a:srgbClr val="99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defRPr/>
            </a:pPr>
            <a:endParaRPr kumimoji="0" lang="en-US" sz="1600" b="0" i="0" u="none" strike="noStrike" kern="1200" cap="none" spc="0" normalizeH="0" baseline="0" noProof="0" dirty="0">
              <a:ln>
                <a:noFill/>
              </a:ln>
              <a:solidFill>
                <a:srgbClr val="000000"/>
              </a:solidFill>
              <a:effectLst/>
              <a:uLnTx/>
              <a:uFillTx/>
              <a:latin typeface="Arial" charset="0"/>
              <a:ea typeface="+mn-ea"/>
              <a:cs typeface="+mn-cs"/>
            </a:endParaRPr>
          </a:p>
        </p:txBody>
      </p:sp>
      <p:pic>
        <p:nvPicPr>
          <p:cNvPr id="8" name="Picture 7">
            <a:extLst>
              <a:ext uri="{FF2B5EF4-FFF2-40B4-BE49-F238E27FC236}">
                <a16:creationId xmlns:a16="http://schemas.microsoft.com/office/drawing/2014/main" id="{20F1FC8F-2035-4A83-AB5B-5653F43D838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572000" y="128795"/>
            <a:ext cx="4079008" cy="6524210"/>
          </a:xfrm>
          <a:prstGeom prst="rect">
            <a:avLst/>
          </a:prstGeom>
        </p:spPr>
      </p:pic>
      <p:cxnSp>
        <p:nvCxnSpPr>
          <p:cNvPr id="10" name="Straight Connector 9">
            <a:extLst>
              <a:ext uri="{FF2B5EF4-FFF2-40B4-BE49-F238E27FC236}">
                <a16:creationId xmlns:a16="http://schemas.microsoft.com/office/drawing/2014/main" id="{51697D96-52BC-4F58-A91E-9B8CDE6D06FF}"/>
              </a:ext>
            </a:extLst>
          </p:cNvPr>
          <p:cNvCxnSpPr/>
          <p:nvPr/>
        </p:nvCxnSpPr>
        <p:spPr bwMode="auto">
          <a:xfrm>
            <a:off x="3678695" y="1883618"/>
            <a:ext cx="0" cy="216976"/>
          </a:xfrm>
          <a:prstGeom prst="line">
            <a:avLst/>
          </a:prstGeom>
          <a:noFill/>
          <a:ln w="38100" cap="flat" cmpd="sng" algn="ctr">
            <a:solidFill>
              <a:srgbClr val="7D2521"/>
            </a:solidFill>
            <a:prstDash val="solid"/>
            <a:round/>
            <a:headEnd type="none" w="med" len="med"/>
            <a:tailEnd type="none" w="med" len="med"/>
          </a:ln>
          <a:effectLst/>
        </p:spPr>
      </p:cxnSp>
      <p:grpSp>
        <p:nvGrpSpPr>
          <p:cNvPr id="22" name="Group 21">
            <a:extLst>
              <a:ext uri="{FF2B5EF4-FFF2-40B4-BE49-F238E27FC236}">
                <a16:creationId xmlns:a16="http://schemas.microsoft.com/office/drawing/2014/main" id="{6EEED8B9-A77F-4B25-96C8-8018B176C6ED}"/>
              </a:ext>
            </a:extLst>
          </p:cNvPr>
          <p:cNvGrpSpPr/>
          <p:nvPr/>
        </p:nvGrpSpPr>
        <p:grpSpPr>
          <a:xfrm>
            <a:off x="4599681" y="1151463"/>
            <a:ext cx="3493380" cy="553966"/>
            <a:chOff x="4599681" y="1151463"/>
            <a:chExt cx="3493380" cy="553966"/>
          </a:xfrm>
        </p:grpSpPr>
        <p:cxnSp>
          <p:nvCxnSpPr>
            <p:cNvPr id="4" name="Straight Connector 3">
              <a:extLst>
                <a:ext uri="{FF2B5EF4-FFF2-40B4-BE49-F238E27FC236}">
                  <a16:creationId xmlns:a16="http://schemas.microsoft.com/office/drawing/2014/main" id="{FF73CBDD-8A97-4814-8629-ABB1BEEA695C}"/>
                </a:ext>
              </a:extLst>
            </p:cNvPr>
            <p:cNvCxnSpPr/>
            <p:nvPr/>
          </p:nvCxnSpPr>
          <p:spPr bwMode="auto">
            <a:xfrm>
              <a:off x="4605100" y="1166791"/>
              <a:ext cx="3487961" cy="0"/>
            </a:xfrm>
            <a:prstGeom prst="line">
              <a:avLst/>
            </a:prstGeom>
            <a:noFill/>
            <a:ln w="28575" cap="flat" cmpd="sng" algn="ctr">
              <a:solidFill>
                <a:srgbClr val="7D2521"/>
              </a:solidFill>
              <a:prstDash val="solid"/>
              <a:round/>
              <a:headEnd type="none" w="med" len="med"/>
              <a:tailEnd type="none" w="med" len="med"/>
            </a:ln>
            <a:effectLst/>
          </p:spPr>
        </p:cxnSp>
        <p:cxnSp>
          <p:nvCxnSpPr>
            <p:cNvPr id="7" name="Straight Connector 6">
              <a:extLst>
                <a:ext uri="{FF2B5EF4-FFF2-40B4-BE49-F238E27FC236}">
                  <a16:creationId xmlns:a16="http://schemas.microsoft.com/office/drawing/2014/main" id="{F1DBBAD4-B4CF-4247-84EF-C2821DEA3985}"/>
                </a:ext>
              </a:extLst>
            </p:cNvPr>
            <p:cNvCxnSpPr>
              <a:cxnSpLocks/>
            </p:cNvCxnSpPr>
            <p:nvPr/>
          </p:nvCxnSpPr>
          <p:spPr bwMode="auto">
            <a:xfrm>
              <a:off x="8078833" y="1162653"/>
              <a:ext cx="0" cy="439566"/>
            </a:xfrm>
            <a:prstGeom prst="line">
              <a:avLst/>
            </a:prstGeom>
            <a:noFill/>
            <a:ln w="28575" cap="flat" cmpd="sng" algn="ctr">
              <a:solidFill>
                <a:srgbClr val="7D2521"/>
              </a:solidFill>
              <a:prstDash val="solid"/>
              <a:round/>
              <a:headEnd type="none" w="med" len="med"/>
              <a:tailEnd type="none" w="med" len="med"/>
            </a:ln>
            <a:effectLst/>
          </p:spPr>
        </p:cxnSp>
        <p:cxnSp>
          <p:nvCxnSpPr>
            <p:cNvPr id="12" name="Straight Connector 11">
              <a:extLst>
                <a:ext uri="{FF2B5EF4-FFF2-40B4-BE49-F238E27FC236}">
                  <a16:creationId xmlns:a16="http://schemas.microsoft.com/office/drawing/2014/main" id="{B2ACFC46-1E35-4EF7-A69C-78CF47A5EEEC}"/>
                </a:ext>
              </a:extLst>
            </p:cNvPr>
            <p:cNvCxnSpPr>
              <a:cxnSpLocks/>
            </p:cNvCxnSpPr>
            <p:nvPr/>
          </p:nvCxnSpPr>
          <p:spPr bwMode="auto">
            <a:xfrm>
              <a:off x="6346371" y="1602219"/>
              <a:ext cx="1746690" cy="0"/>
            </a:xfrm>
            <a:prstGeom prst="line">
              <a:avLst/>
            </a:prstGeom>
            <a:noFill/>
            <a:ln w="28575" cap="flat" cmpd="sng" algn="ctr">
              <a:solidFill>
                <a:srgbClr val="7D2521"/>
              </a:solidFill>
              <a:prstDash val="solid"/>
              <a:round/>
              <a:headEnd type="none" w="med" len="med"/>
              <a:tailEnd type="none" w="med" len="med"/>
            </a:ln>
            <a:effectLst/>
          </p:spPr>
        </p:cxnSp>
        <p:cxnSp>
          <p:nvCxnSpPr>
            <p:cNvPr id="15" name="Straight Connector 14">
              <a:extLst>
                <a:ext uri="{FF2B5EF4-FFF2-40B4-BE49-F238E27FC236}">
                  <a16:creationId xmlns:a16="http://schemas.microsoft.com/office/drawing/2014/main" id="{AA3459E9-61DC-4C8B-B36F-4EAB15CE6D82}"/>
                </a:ext>
              </a:extLst>
            </p:cNvPr>
            <p:cNvCxnSpPr>
              <a:cxnSpLocks/>
            </p:cNvCxnSpPr>
            <p:nvPr/>
          </p:nvCxnSpPr>
          <p:spPr bwMode="auto">
            <a:xfrm>
              <a:off x="4603286" y="1151463"/>
              <a:ext cx="0" cy="553966"/>
            </a:xfrm>
            <a:prstGeom prst="line">
              <a:avLst/>
            </a:prstGeom>
            <a:noFill/>
            <a:ln w="28575" cap="flat" cmpd="sng" algn="ctr">
              <a:solidFill>
                <a:srgbClr val="7D252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F2792733-B629-401D-A05B-212840081D4C}"/>
                </a:ext>
              </a:extLst>
            </p:cNvPr>
            <p:cNvCxnSpPr>
              <a:cxnSpLocks/>
            </p:cNvCxnSpPr>
            <p:nvPr/>
          </p:nvCxnSpPr>
          <p:spPr bwMode="auto">
            <a:xfrm>
              <a:off x="4599681" y="1691118"/>
              <a:ext cx="1746690" cy="0"/>
            </a:xfrm>
            <a:prstGeom prst="line">
              <a:avLst/>
            </a:prstGeom>
            <a:noFill/>
            <a:ln w="28575" cap="flat" cmpd="sng" algn="ctr">
              <a:solidFill>
                <a:srgbClr val="7D2521"/>
              </a:solidFill>
              <a:prstDash val="solid"/>
              <a:round/>
              <a:headEnd type="none" w="med" len="med"/>
              <a:tailEnd type="none" w="med" len="med"/>
            </a:ln>
            <a:effectLst/>
          </p:spPr>
        </p:cxnSp>
        <p:cxnSp>
          <p:nvCxnSpPr>
            <p:cNvPr id="18" name="Straight Connector 17">
              <a:extLst>
                <a:ext uri="{FF2B5EF4-FFF2-40B4-BE49-F238E27FC236}">
                  <a16:creationId xmlns:a16="http://schemas.microsoft.com/office/drawing/2014/main" id="{1E6559D5-B516-4283-9415-9E3A334ADA3F}"/>
                </a:ext>
              </a:extLst>
            </p:cNvPr>
            <p:cNvCxnSpPr>
              <a:cxnSpLocks/>
            </p:cNvCxnSpPr>
            <p:nvPr/>
          </p:nvCxnSpPr>
          <p:spPr bwMode="auto">
            <a:xfrm>
              <a:off x="6348004" y="1587500"/>
              <a:ext cx="0" cy="117929"/>
            </a:xfrm>
            <a:prstGeom prst="line">
              <a:avLst/>
            </a:prstGeom>
            <a:noFill/>
            <a:ln w="28575" cap="flat" cmpd="sng" algn="ctr">
              <a:solidFill>
                <a:srgbClr val="7D2521"/>
              </a:solidFill>
              <a:prstDash val="solid"/>
              <a:round/>
              <a:headEnd type="none" w="med" len="med"/>
              <a:tailEnd type="none" w="med" len="med"/>
            </a:ln>
            <a:effectLst/>
          </p:spPr>
        </p:cxnSp>
      </p:grpSp>
    </p:spTree>
    <p:extLst>
      <p:ext uri="{BB962C8B-B14F-4D97-AF65-F5344CB8AC3E}">
        <p14:creationId xmlns:p14="http://schemas.microsoft.com/office/powerpoint/2010/main" val="371912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0915F6BD-5039-42A9-B5D2-850802A2977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1053" y="28963"/>
            <a:ext cx="4346481" cy="6803819"/>
          </a:xfrm>
          <a:prstGeom prst="rect">
            <a:avLst/>
          </a:prstGeom>
        </p:spPr>
      </p:pic>
      <p:cxnSp>
        <p:nvCxnSpPr>
          <p:cNvPr id="14" name="Straight Connector 13">
            <a:extLst>
              <a:ext uri="{FF2B5EF4-FFF2-40B4-BE49-F238E27FC236}">
                <a16:creationId xmlns:a16="http://schemas.microsoft.com/office/drawing/2014/main" id="{D96C20EE-4392-41B7-8D0E-98C350B1EF8A}"/>
              </a:ext>
            </a:extLst>
          </p:cNvPr>
          <p:cNvCxnSpPr/>
          <p:nvPr/>
        </p:nvCxnSpPr>
        <p:spPr bwMode="auto">
          <a:xfrm>
            <a:off x="1853952" y="2253672"/>
            <a:ext cx="0" cy="216976"/>
          </a:xfrm>
          <a:prstGeom prst="line">
            <a:avLst/>
          </a:prstGeom>
          <a:noFill/>
          <a:ln w="38100" cap="flat" cmpd="sng" algn="ctr">
            <a:solidFill>
              <a:srgbClr val="7D2521"/>
            </a:solidFill>
            <a:prstDash val="solid"/>
            <a:round/>
            <a:headEnd type="none" w="med" len="med"/>
            <a:tailEnd type="none" w="med" len="med"/>
          </a:ln>
          <a:effectLst/>
        </p:spPr>
      </p:cxnSp>
      <p:sp>
        <p:nvSpPr>
          <p:cNvPr id="16" name="Text Box 2">
            <a:extLst>
              <a:ext uri="{FF2B5EF4-FFF2-40B4-BE49-F238E27FC236}">
                <a16:creationId xmlns:a16="http://schemas.microsoft.com/office/drawing/2014/main" id="{67421485-78FC-436A-95AD-D8CEEF2D4A06}"/>
              </a:ext>
            </a:extLst>
          </p:cNvPr>
          <p:cNvSpPr txBox="1">
            <a:spLocks noChangeArrowheads="1"/>
          </p:cNvSpPr>
          <p:nvPr/>
        </p:nvSpPr>
        <p:spPr bwMode="auto">
          <a:xfrm>
            <a:off x="4930140" y="2104845"/>
            <a:ext cx="412242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solidFill>
                  <a:srgbClr val="FFFF00"/>
                </a:solidFill>
                <a:ea typeface="宋体" panose="02010600030101010101" pitchFamily="2" charset="-122"/>
              </a:rPr>
              <a:t>Loop through entries</a:t>
            </a:r>
          </a:p>
        </p:txBody>
      </p:sp>
      <p:cxnSp>
        <p:nvCxnSpPr>
          <p:cNvPr id="19" name="Straight Connector 18">
            <a:extLst>
              <a:ext uri="{FF2B5EF4-FFF2-40B4-BE49-F238E27FC236}">
                <a16:creationId xmlns:a16="http://schemas.microsoft.com/office/drawing/2014/main" id="{83D88B4C-C29C-468B-8498-96799E9ACD1A}"/>
              </a:ext>
            </a:extLst>
          </p:cNvPr>
          <p:cNvCxnSpPr/>
          <p:nvPr/>
        </p:nvCxnSpPr>
        <p:spPr bwMode="auto">
          <a:xfrm>
            <a:off x="3559936" y="2540629"/>
            <a:ext cx="0" cy="216976"/>
          </a:xfrm>
          <a:prstGeom prst="line">
            <a:avLst/>
          </a:prstGeom>
          <a:noFill/>
          <a:ln w="38100" cap="flat" cmpd="sng" algn="ctr">
            <a:solidFill>
              <a:srgbClr val="7D2521"/>
            </a:solidFill>
            <a:prstDash val="solid"/>
            <a:round/>
            <a:headEnd type="none" w="med" len="med"/>
            <a:tailEnd type="none" w="med" len="med"/>
          </a:ln>
          <a:effectLst/>
        </p:spPr>
      </p:cxnSp>
      <p:sp>
        <p:nvSpPr>
          <p:cNvPr id="20" name="Text Box 2">
            <a:extLst>
              <a:ext uri="{FF2B5EF4-FFF2-40B4-BE49-F238E27FC236}">
                <a16:creationId xmlns:a16="http://schemas.microsoft.com/office/drawing/2014/main" id="{40DA2B98-BA2A-462E-A8F8-F8BD8CE57820}"/>
              </a:ext>
            </a:extLst>
          </p:cNvPr>
          <p:cNvSpPr txBox="1">
            <a:spLocks noChangeArrowheads="1"/>
          </p:cNvSpPr>
          <p:nvPr/>
        </p:nvSpPr>
        <p:spPr bwMode="auto">
          <a:xfrm>
            <a:off x="4930140" y="2563790"/>
            <a:ext cx="412242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solidFill>
                  <a:schemeClr val="bg1"/>
                </a:solidFill>
                <a:ea typeface="宋体" panose="02010600030101010101" pitchFamily="2" charset="-122"/>
              </a:rPr>
              <a:t>Pulling the html</a:t>
            </a:r>
          </a:p>
        </p:txBody>
      </p:sp>
      <p:cxnSp>
        <p:nvCxnSpPr>
          <p:cNvPr id="21" name="Straight Connector 20">
            <a:extLst>
              <a:ext uri="{FF2B5EF4-FFF2-40B4-BE49-F238E27FC236}">
                <a16:creationId xmlns:a16="http://schemas.microsoft.com/office/drawing/2014/main" id="{13406925-9220-4C3D-B5CC-69BE2881F669}"/>
              </a:ext>
            </a:extLst>
          </p:cNvPr>
          <p:cNvCxnSpPr>
            <a:cxnSpLocks/>
          </p:cNvCxnSpPr>
          <p:nvPr/>
        </p:nvCxnSpPr>
        <p:spPr bwMode="auto">
          <a:xfrm>
            <a:off x="3559936" y="2931904"/>
            <a:ext cx="0" cy="1103869"/>
          </a:xfrm>
          <a:prstGeom prst="line">
            <a:avLst/>
          </a:prstGeom>
          <a:noFill/>
          <a:ln w="38100" cap="flat" cmpd="sng" algn="ctr">
            <a:solidFill>
              <a:srgbClr val="7D2521"/>
            </a:solidFill>
            <a:prstDash val="solid"/>
            <a:round/>
            <a:headEnd type="none" w="med" len="med"/>
            <a:tailEnd type="none" w="med" len="med"/>
          </a:ln>
          <a:effectLst/>
        </p:spPr>
      </p:cxnSp>
      <p:sp>
        <p:nvSpPr>
          <p:cNvPr id="23" name="Text Box 2">
            <a:extLst>
              <a:ext uri="{FF2B5EF4-FFF2-40B4-BE49-F238E27FC236}">
                <a16:creationId xmlns:a16="http://schemas.microsoft.com/office/drawing/2014/main" id="{1746A259-E5EE-4685-866D-D4070EAC4D95}"/>
              </a:ext>
            </a:extLst>
          </p:cNvPr>
          <p:cNvSpPr txBox="1">
            <a:spLocks noChangeArrowheads="1"/>
          </p:cNvSpPr>
          <p:nvPr/>
        </p:nvSpPr>
        <p:spPr bwMode="auto">
          <a:xfrm>
            <a:off x="4930140" y="3277178"/>
            <a:ext cx="412242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solidFill>
                  <a:schemeClr val="bg1"/>
                </a:solidFill>
                <a:ea typeface="宋体" panose="02010600030101010101" pitchFamily="2" charset="-122"/>
              </a:rPr>
              <a:t>Isolating the relevant text</a:t>
            </a:r>
          </a:p>
        </p:txBody>
      </p:sp>
      <p:cxnSp>
        <p:nvCxnSpPr>
          <p:cNvPr id="24" name="Straight Connector 23">
            <a:extLst>
              <a:ext uri="{FF2B5EF4-FFF2-40B4-BE49-F238E27FC236}">
                <a16:creationId xmlns:a16="http://schemas.microsoft.com/office/drawing/2014/main" id="{FFEF9254-9B2D-4566-8957-8BFB7AEC865F}"/>
              </a:ext>
            </a:extLst>
          </p:cNvPr>
          <p:cNvCxnSpPr/>
          <p:nvPr/>
        </p:nvCxnSpPr>
        <p:spPr bwMode="auto">
          <a:xfrm>
            <a:off x="3557435" y="4098907"/>
            <a:ext cx="0" cy="216976"/>
          </a:xfrm>
          <a:prstGeom prst="line">
            <a:avLst/>
          </a:prstGeom>
          <a:noFill/>
          <a:ln w="38100" cap="flat" cmpd="sng" algn="ctr">
            <a:solidFill>
              <a:srgbClr val="7D2521"/>
            </a:solidFill>
            <a:prstDash val="solid"/>
            <a:round/>
            <a:headEnd type="none" w="med" len="med"/>
            <a:tailEnd type="none" w="med" len="med"/>
          </a:ln>
          <a:effectLst/>
        </p:spPr>
      </p:cxnSp>
      <p:sp>
        <p:nvSpPr>
          <p:cNvPr id="25" name="Text Box 2">
            <a:extLst>
              <a:ext uri="{FF2B5EF4-FFF2-40B4-BE49-F238E27FC236}">
                <a16:creationId xmlns:a16="http://schemas.microsoft.com/office/drawing/2014/main" id="{02375C1C-127D-4D7C-8104-E01A2C8FD0BF}"/>
              </a:ext>
            </a:extLst>
          </p:cNvPr>
          <p:cNvSpPr txBox="1">
            <a:spLocks noChangeArrowheads="1"/>
          </p:cNvSpPr>
          <p:nvPr/>
        </p:nvSpPr>
        <p:spPr bwMode="auto">
          <a:xfrm>
            <a:off x="4930140" y="4035267"/>
            <a:ext cx="412242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solidFill>
                  <a:schemeClr val="bg1"/>
                </a:solidFill>
                <a:ea typeface="宋体" panose="02010600030101010101" pitchFamily="2" charset="-122"/>
              </a:rPr>
              <a:t>Marking paragraph breaks</a:t>
            </a:r>
          </a:p>
        </p:txBody>
      </p:sp>
      <p:cxnSp>
        <p:nvCxnSpPr>
          <p:cNvPr id="26" name="Straight Connector 25">
            <a:extLst>
              <a:ext uri="{FF2B5EF4-FFF2-40B4-BE49-F238E27FC236}">
                <a16:creationId xmlns:a16="http://schemas.microsoft.com/office/drawing/2014/main" id="{EB1A8F4B-DCDE-4749-989B-2CF123635D3B}"/>
              </a:ext>
            </a:extLst>
          </p:cNvPr>
          <p:cNvCxnSpPr>
            <a:cxnSpLocks/>
          </p:cNvCxnSpPr>
          <p:nvPr/>
        </p:nvCxnSpPr>
        <p:spPr bwMode="auto">
          <a:xfrm>
            <a:off x="3557435" y="4500122"/>
            <a:ext cx="0" cy="1374829"/>
          </a:xfrm>
          <a:prstGeom prst="line">
            <a:avLst/>
          </a:prstGeom>
          <a:noFill/>
          <a:ln w="38100" cap="flat" cmpd="sng" algn="ctr">
            <a:solidFill>
              <a:srgbClr val="7D2521"/>
            </a:solidFill>
            <a:prstDash val="solid"/>
            <a:round/>
            <a:headEnd type="none" w="med" len="med"/>
            <a:tailEnd type="none" w="med" len="med"/>
          </a:ln>
          <a:effectLst/>
        </p:spPr>
      </p:cxnSp>
      <p:sp>
        <p:nvSpPr>
          <p:cNvPr id="27" name="Text Box 2">
            <a:extLst>
              <a:ext uri="{FF2B5EF4-FFF2-40B4-BE49-F238E27FC236}">
                <a16:creationId xmlns:a16="http://schemas.microsoft.com/office/drawing/2014/main" id="{D4D18598-6373-4535-AA2A-3A2FA2027B8E}"/>
              </a:ext>
            </a:extLst>
          </p:cNvPr>
          <p:cNvSpPr txBox="1">
            <a:spLocks noChangeArrowheads="1"/>
          </p:cNvSpPr>
          <p:nvPr/>
        </p:nvSpPr>
        <p:spPr bwMode="auto">
          <a:xfrm>
            <a:off x="4930140" y="5041742"/>
            <a:ext cx="412242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solidFill>
                  <a:schemeClr val="bg1"/>
                </a:solidFill>
                <a:ea typeface="宋体" panose="02010600030101010101" pitchFamily="2" charset="-122"/>
              </a:rPr>
              <a:t>Doing preliminary cleaning</a:t>
            </a:r>
          </a:p>
        </p:txBody>
      </p:sp>
      <p:cxnSp>
        <p:nvCxnSpPr>
          <p:cNvPr id="28" name="Straight Connector 27">
            <a:extLst>
              <a:ext uri="{FF2B5EF4-FFF2-40B4-BE49-F238E27FC236}">
                <a16:creationId xmlns:a16="http://schemas.microsoft.com/office/drawing/2014/main" id="{C477360F-F447-4C66-9F91-D2C2093A2240}"/>
              </a:ext>
            </a:extLst>
          </p:cNvPr>
          <p:cNvCxnSpPr/>
          <p:nvPr/>
        </p:nvCxnSpPr>
        <p:spPr bwMode="auto">
          <a:xfrm>
            <a:off x="3557435" y="5915968"/>
            <a:ext cx="0" cy="216976"/>
          </a:xfrm>
          <a:prstGeom prst="line">
            <a:avLst/>
          </a:prstGeom>
          <a:noFill/>
          <a:ln w="38100" cap="flat" cmpd="sng" algn="ctr">
            <a:solidFill>
              <a:srgbClr val="7D2521"/>
            </a:solidFill>
            <a:prstDash val="solid"/>
            <a:round/>
            <a:headEnd type="none" w="med" len="med"/>
            <a:tailEnd type="none" w="med" len="med"/>
          </a:ln>
          <a:effectLst/>
        </p:spPr>
      </p:cxnSp>
      <p:sp>
        <p:nvSpPr>
          <p:cNvPr id="29" name="Text Box 2">
            <a:extLst>
              <a:ext uri="{FF2B5EF4-FFF2-40B4-BE49-F238E27FC236}">
                <a16:creationId xmlns:a16="http://schemas.microsoft.com/office/drawing/2014/main" id="{5B07B59C-5A5B-4AC0-BD58-5E2EAFD392C6}"/>
              </a:ext>
            </a:extLst>
          </p:cNvPr>
          <p:cNvSpPr txBox="1">
            <a:spLocks noChangeArrowheads="1"/>
          </p:cNvSpPr>
          <p:nvPr/>
        </p:nvSpPr>
        <p:spPr bwMode="auto">
          <a:xfrm>
            <a:off x="4930140" y="5821323"/>
            <a:ext cx="412242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solidFill>
                  <a:schemeClr val="bg1"/>
                </a:solidFill>
                <a:ea typeface="宋体" panose="02010600030101010101" pitchFamily="2" charset="-122"/>
              </a:rPr>
              <a:t>And putting entries together</a:t>
            </a:r>
          </a:p>
        </p:txBody>
      </p:sp>
      <p:pic>
        <p:nvPicPr>
          <p:cNvPr id="3" name="Picture 2" descr="Text&#10;&#10;Description automatically generated">
            <a:extLst>
              <a:ext uri="{FF2B5EF4-FFF2-40B4-BE49-F238E27FC236}">
                <a16:creationId xmlns:a16="http://schemas.microsoft.com/office/drawing/2014/main" id="{52F5AE93-E506-44CF-BBA4-0CA1FD79F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9639" y="0"/>
            <a:ext cx="7424681" cy="6858000"/>
          </a:xfrm>
          <a:prstGeom prst="rect">
            <a:avLst/>
          </a:prstGeom>
          <a:ln>
            <a:solidFill>
              <a:schemeClr val="tx1"/>
            </a:solidFill>
          </a:ln>
        </p:spPr>
      </p:pic>
      <p:sp>
        <p:nvSpPr>
          <p:cNvPr id="5" name="Arrow: Right 4">
            <a:extLst>
              <a:ext uri="{FF2B5EF4-FFF2-40B4-BE49-F238E27FC236}">
                <a16:creationId xmlns:a16="http://schemas.microsoft.com/office/drawing/2014/main" id="{F839A1F5-D004-4F38-8CC1-6C3475DA1888}"/>
              </a:ext>
            </a:extLst>
          </p:cNvPr>
          <p:cNvSpPr/>
          <p:nvPr/>
        </p:nvSpPr>
        <p:spPr bwMode="auto">
          <a:xfrm>
            <a:off x="4449234" y="6261454"/>
            <a:ext cx="757766" cy="373316"/>
          </a:xfrm>
          <a:prstGeom prst="rightArrow">
            <a:avLst/>
          </a:prstGeom>
          <a:solidFill>
            <a:srgbClr val="FFFF00"/>
          </a:solidFill>
          <a:ln w="9525" cap="flat" cmpd="sng" algn="ctr">
            <a:solidFill>
              <a:srgbClr val="7D252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187184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20" grpId="0"/>
      <p:bldP spid="23" grpId="0"/>
      <p:bldP spid="25" grpId="0"/>
      <p:bldP spid="27" grpId="0"/>
      <p:bldP spid="29" grpId="0"/>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3" name="Picture 2" descr="A screenshot of text&#10;&#10;Description automatically generated">
            <a:extLst>
              <a:ext uri="{FF2B5EF4-FFF2-40B4-BE49-F238E27FC236}">
                <a16:creationId xmlns:a16="http://schemas.microsoft.com/office/drawing/2014/main" id="{5DB514CF-40C3-41BF-A02B-55E8A117DA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4579060" cy="6858000"/>
          </a:xfrm>
          <a:prstGeom prst="rect">
            <a:avLst/>
          </a:prstGeom>
        </p:spPr>
      </p:pic>
      <p:cxnSp>
        <p:nvCxnSpPr>
          <p:cNvPr id="5" name="Straight Connector 4">
            <a:extLst>
              <a:ext uri="{FF2B5EF4-FFF2-40B4-BE49-F238E27FC236}">
                <a16:creationId xmlns:a16="http://schemas.microsoft.com/office/drawing/2014/main" id="{14656ADC-ABC2-4131-96C7-2858C3089DFC}"/>
              </a:ext>
            </a:extLst>
          </p:cNvPr>
          <p:cNvCxnSpPr>
            <a:cxnSpLocks/>
          </p:cNvCxnSpPr>
          <p:nvPr/>
        </p:nvCxnSpPr>
        <p:spPr bwMode="auto">
          <a:xfrm>
            <a:off x="4016515" y="373380"/>
            <a:ext cx="0" cy="343625"/>
          </a:xfrm>
          <a:prstGeom prst="line">
            <a:avLst/>
          </a:prstGeom>
          <a:noFill/>
          <a:ln w="38100" cap="flat" cmpd="sng" algn="ctr">
            <a:solidFill>
              <a:srgbClr val="7D2521"/>
            </a:solidFill>
            <a:prstDash val="solid"/>
            <a:round/>
            <a:headEnd type="none" w="med" len="med"/>
            <a:tailEnd type="none" w="med" len="med"/>
          </a:ln>
          <a:effectLst/>
        </p:spPr>
      </p:cxnSp>
      <p:sp>
        <p:nvSpPr>
          <p:cNvPr id="6" name="Text Box 2">
            <a:extLst>
              <a:ext uri="{FF2B5EF4-FFF2-40B4-BE49-F238E27FC236}">
                <a16:creationId xmlns:a16="http://schemas.microsoft.com/office/drawing/2014/main" id="{2DE31DF8-F65F-4EE2-B93C-3A5DD36FCDF1}"/>
              </a:ext>
            </a:extLst>
          </p:cNvPr>
          <p:cNvSpPr txBox="1">
            <a:spLocks noChangeArrowheads="1"/>
          </p:cNvSpPr>
          <p:nvPr/>
        </p:nvSpPr>
        <p:spPr bwMode="auto">
          <a:xfrm>
            <a:off x="4930140" y="373380"/>
            <a:ext cx="4122420"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solidFill>
                  <a:schemeClr val="bg1"/>
                </a:solidFill>
                <a:ea typeface="宋体" panose="02010600030101010101" pitchFamily="2" charset="-122"/>
              </a:rPr>
              <a:t>Here we can mark any </a:t>
            </a:r>
          </a:p>
          <a:p>
            <a:pPr eaLnBrk="1" hangingPunct="1">
              <a:lnSpc>
                <a:spcPct val="85000"/>
              </a:lnSpc>
              <a:spcBef>
                <a:spcPct val="0"/>
              </a:spcBef>
              <a:buClr>
                <a:srgbClr val="990000"/>
              </a:buClr>
              <a:buFont typeface="Wingdings" panose="05000000000000000000" pitchFamily="2" charset="2"/>
              <a:buNone/>
            </a:pPr>
            <a:r>
              <a:rPr lang="en-US" altLang="zh-CN" sz="2400" dirty="0">
                <a:solidFill>
                  <a:schemeClr val="bg1"/>
                </a:solidFill>
                <a:ea typeface="宋体" panose="02010600030101010101" pitchFamily="2" charset="-122"/>
              </a:rPr>
              <a:t>multiword phrases we </a:t>
            </a:r>
          </a:p>
          <a:p>
            <a:pPr eaLnBrk="1" hangingPunct="1">
              <a:lnSpc>
                <a:spcPct val="85000"/>
              </a:lnSpc>
              <a:spcBef>
                <a:spcPct val="0"/>
              </a:spcBef>
              <a:buClr>
                <a:srgbClr val="990000"/>
              </a:buClr>
              <a:buFont typeface="Wingdings" panose="05000000000000000000" pitchFamily="2" charset="2"/>
              <a:buNone/>
            </a:pPr>
            <a:r>
              <a:rPr lang="en-US" altLang="zh-CN" sz="2400" dirty="0">
                <a:solidFill>
                  <a:schemeClr val="bg1"/>
                </a:solidFill>
                <a:ea typeface="宋体" panose="02010600030101010101" pitchFamily="2" charset="-122"/>
              </a:rPr>
              <a:t>want to analyze as a </a:t>
            </a:r>
          </a:p>
          <a:p>
            <a:pPr eaLnBrk="1" hangingPunct="1">
              <a:lnSpc>
                <a:spcPct val="85000"/>
              </a:lnSpc>
              <a:spcBef>
                <a:spcPct val="0"/>
              </a:spcBef>
              <a:buClr>
                <a:srgbClr val="990000"/>
              </a:buClr>
              <a:buFont typeface="Wingdings" panose="05000000000000000000" pitchFamily="2" charset="2"/>
              <a:buNone/>
            </a:pPr>
            <a:r>
              <a:rPr lang="en-US" altLang="zh-CN" sz="2400" dirty="0">
                <a:solidFill>
                  <a:schemeClr val="bg1"/>
                </a:solidFill>
                <a:ea typeface="宋体" panose="02010600030101010101" pitchFamily="2" charset="-122"/>
              </a:rPr>
              <a:t>single unit.</a:t>
            </a:r>
          </a:p>
        </p:txBody>
      </p:sp>
      <p:cxnSp>
        <p:nvCxnSpPr>
          <p:cNvPr id="9" name="Straight Connector 8">
            <a:extLst>
              <a:ext uri="{FF2B5EF4-FFF2-40B4-BE49-F238E27FC236}">
                <a16:creationId xmlns:a16="http://schemas.microsoft.com/office/drawing/2014/main" id="{E3625CCD-B414-4CD1-BEC4-0D3611999A1C}"/>
              </a:ext>
            </a:extLst>
          </p:cNvPr>
          <p:cNvCxnSpPr>
            <a:cxnSpLocks/>
          </p:cNvCxnSpPr>
          <p:nvPr/>
        </p:nvCxnSpPr>
        <p:spPr bwMode="auto">
          <a:xfrm>
            <a:off x="2507755" y="717005"/>
            <a:ext cx="0" cy="343625"/>
          </a:xfrm>
          <a:prstGeom prst="line">
            <a:avLst/>
          </a:prstGeom>
          <a:noFill/>
          <a:ln w="38100" cap="flat" cmpd="sng" algn="ctr">
            <a:solidFill>
              <a:srgbClr val="7D2521"/>
            </a:solidFill>
            <a:prstDash val="solid"/>
            <a:round/>
            <a:headEnd type="none" w="med" len="med"/>
            <a:tailEnd type="none" w="med" len="med"/>
          </a:ln>
          <a:effectLst/>
        </p:spPr>
      </p:cxnSp>
      <p:sp>
        <p:nvSpPr>
          <p:cNvPr id="10" name="Text Box 2">
            <a:extLst>
              <a:ext uri="{FF2B5EF4-FFF2-40B4-BE49-F238E27FC236}">
                <a16:creationId xmlns:a16="http://schemas.microsoft.com/office/drawing/2014/main" id="{4AB03D09-6DFF-4601-93F6-4813A1BFB196}"/>
              </a:ext>
            </a:extLst>
          </p:cNvPr>
          <p:cNvSpPr txBox="1">
            <a:spLocks noChangeArrowheads="1"/>
          </p:cNvSpPr>
          <p:nvPr/>
        </p:nvSpPr>
        <p:spPr bwMode="auto">
          <a:xfrm>
            <a:off x="4930140" y="2058156"/>
            <a:ext cx="4122420"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solidFill>
                  <a:schemeClr val="bg1"/>
                </a:solidFill>
                <a:ea typeface="宋体" panose="02010600030101010101" pitchFamily="2" charset="-122"/>
              </a:rPr>
              <a:t>Divide into documents </a:t>
            </a:r>
          </a:p>
          <a:p>
            <a:pPr eaLnBrk="1" hangingPunct="1">
              <a:lnSpc>
                <a:spcPct val="85000"/>
              </a:lnSpc>
              <a:spcBef>
                <a:spcPct val="0"/>
              </a:spcBef>
              <a:buClr>
                <a:srgbClr val="990000"/>
              </a:buClr>
              <a:buFont typeface="Wingdings" panose="05000000000000000000" pitchFamily="2" charset="2"/>
              <a:buNone/>
            </a:pPr>
            <a:r>
              <a:rPr lang="en-US" altLang="zh-CN" sz="2400" dirty="0">
                <a:solidFill>
                  <a:schemeClr val="bg1"/>
                </a:solidFill>
                <a:ea typeface="宋体" panose="02010600030101010101" pitchFamily="2" charset="-122"/>
              </a:rPr>
              <a:t>(our bags-of-words);</a:t>
            </a:r>
          </a:p>
          <a:p>
            <a:pPr eaLnBrk="1" hangingPunct="1">
              <a:lnSpc>
                <a:spcPct val="85000"/>
              </a:lnSpc>
              <a:spcBef>
                <a:spcPct val="0"/>
              </a:spcBef>
              <a:buClr>
                <a:srgbClr val="990000"/>
              </a:buClr>
              <a:buFont typeface="Wingdings" panose="05000000000000000000" pitchFamily="2" charset="2"/>
              <a:buNone/>
            </a:pPr>
            <a:r>
              <a:rPr lang="en-US" altLang="zh-CN" sz="2400" dirty="0">
                <a:solidFill>
                  <a:schemeClr val="bg1"/>
                </a:solidFill>
                <a:ea typeface="宋体" panose="02010600030101010101" pitchFamily="2" charset="-122"/>
              </a:rPr>
              <a:t>here we’ll do paragraphs</a:t>
            </a:r>
          </a:p>
        </p:txBody>
      </p:sp>
      <p:pic>
        <p:nvPicPr>
          <p:cNvPr id="4" name="Picture 3" descr="Text&#10;&#10;Description automatically generated">
            <a:extLst>
              <a:ext uri="{FF2B5EF4-FFF2-40B4-BE49-F238E27FC236}">
                <a16:creationId xmlns:a16="http://schemas.microsoft.com/office/drawing/2014/main" id="{33A582F3-F253-4B21-B6F9-E124B2AC4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38604" y="3276945"/>
            <a:ext cx="5579305" cy="6858000"/>
          </a:xfrm>
          <a:prstGeom prst="rect">
            <a:avLst/>
          </a:prstGeom>
        </p:spPr>
      </p:pic>
    </p:spTree>
    <p:extLst>
      <p:ext uri="{BB962C8B-B14F-4D97-AF65-F5344CB8AC3E}">
        <p14:creationId xmlns:p14="http://schemas.microsoft.com/office/powerpoint/2010/main" val="38690016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67.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DB514CF-40C3-41BF-A02B-55E8A117DA6C}"/>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503" y="20686"/>
            <a:ext cx="4359949" cy="6824900"/>
          </a:xfrm>
          <a:prstGeom prst="rect">
            <a:avLst/>
          </a:prstGeom>
        </p:spPr>
      </p:pic>
      <p:cxnSp>
        <p:nvCxnSpPr>
          <p:cNvPr id="12" name="Straight Connector 11">
            <a:extLst>
              <a:ext uri="{FF2B5EF4-FFF2-40B4-BE49-F238E27FC236}">
                <a16:creationId xmlns:a16="http://schemas.microsoft.com/office/drawing/2014/main" id="{9A3A184A-F302-4709-BA2A-8ED8612F3736}"/>
              </a:ext>
            </a:extLst>
          </p:cNvPr>
          <p:cNvCxnSpPr>
            <a:cxnSpLocks/>
          </p:cNvCxnSpPr>
          <p:nvPr/>
        </p:nvCxnSpPr>
        <p:spPr bwMode="auto">
          <a:xfrm>
            <a:off x="4016515" y="1273265"/>
            <a:ext cx="0" cy="2795815"/>
          </a:xfrm>
          <a:prstGeom prst="line">
            <a:avLst/>
          </a:prstGeom>
          <a:noFill/>
          <a:ln w="38100" cap="flat" cmpd="sng" algn="ctr">
            <a:solidFill>
              <a:srgbClr val="7D2521"/>
            </a:solidFill>
            <a:prstDash val="solid"/>
            <a:round/>
            <a:headEnd type="none" w="med" len="med"/>
            <a:tailEnd type="none" w="med" len="med"/>
          </a:ln>
          <a:effectLst/>
        </p:spPr>
      </p:cxnSp>
      <p:sp>
        <p:nvSpPr>
          <p:cNvPr id="14" name="Text Box 2">
            <a:extLst>
              <a:ext uri="{FF2B5EF4-FFF2-40B4-BE49-F238E27FC236}">
                <a16:creationId xmlns:a16="http://schemas.microsoft.com/office/drawing/2014/main" id="{F630FAF9-ADBD-4A39-A2AA-D9C1760E09EC}"/>
              </a:ext>
            </a:extLst>
          </p:cNvPr>
          <p:cNvSpPr txBox="1">
            <a:spLocks noChangeArrowheads="1"/>
          </p:cNvSpPr>
          <p:nvPr/>
        </p:nvSpPr>
        <p:spPr bwMode="auto">
          <a:xfrm>
            <a:off x="4930140" y="1587787"/>
            <a:ext cx="4122420"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57200" marR="0" lvl="0" indent="-457200" algn="l" defTabSz="914400" rtl="0" eaLnBrk="1" fontAlgn="base" latinLnBrk="0" hangingPunct="1">
              <a:lnSpc>
                <a:spcPct val="85000"/>
              </a:lnSpc>
              <a:spcBef>
                <a:spcPct val="0"/>
              </a:spcBef>
              <a:spcAft>
                <a:spcPct val="0"/>
              </a:spcAft>
              <a:buClr>
                <a:srgbClr val="990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Build a corpus from the </a:t>
            </a:r>
          </a:p>
          <a:p>
            <a:pPr marL="457200" marR="0" lvl="0" indent="-457200" algn="l" defTabSz="914400" rtl="0" eaLnBrk="1" fontAlgn="base" latinLnBrk="0" hangingPunct="1">
              <a:lnSpc>
                <a:spcPct val="85000"/>
              </a:lnSpc>
              <a:spcBef>
                <a:spcPct val="0"/>
              </a:spcBef>
              <a:spcAft>
                <a:spcPct val="0"/>
              </a:spcAft>
              <a:buClr>
                <a:srgbClr val="990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srgbClr val="FFFF00"/>
                </a:solidFill>
                <a:effectLst/>
                <a:uLnTx/>
                <a:uFillTx/>
                <a:latin typeface="Arial" panose="020B0604020202020204" pitchFamily="34" charset="0"/>
                <a:ea typeface="宋体" panose="02010600030101010101" pitchFamily="2" charset="-122"/>
                <a:cs typeface="+mn-cs"/>
              </a:rPr>
              <a:t>documents using tm…</a:t>
            </a:r>
          </a:p>
        </p:txBody>
      </p:sp>
      <p:sp>
        <p:nvSpPr>
          <p:cNvPr id="15" name="Text Box 2">
            <a:extLst>
              <a:ext uri="{FF2B5EF4-FFF2-40B4-BE49-F238E27FC236}">
                <a16:creationId xmlns:a16="http://schemas.microsoft.com/office/drawing/2014/main" id="{7D223DE8-3667-4517-91E3-CE9CA1F32E18}"/>
              </a:ext>
            </a:extLst>
          </p:cNvPr>
          <p:cNvSpPr txBox="1">
            <a:spLocks noChangeArrowheads="1"/>
          </p:cNvSpPr>
          <p:nvPr/>
        </p:nvSpPr>
        <p:spPr bwMode="auto">
          <a:xfrm>
            <a:off x="4930140" y="2410747"/>
            <a:ext cx="412242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57200" marR="0" lvl="0" indent="-457200" algn="l" defTabSz="914400" rtl="0" eaLnBrk="1" fontAlgn="base" latinLnBrk="0" hangingPunct="1">
              <a:lnSpc>
                <a:spcPct val="85000"/>
              </a:lnSpc>
              <a:spcBef>
                <a:spcPct val="0"/>
              </a:spcBef>
              <a:spcAft>
                <a:spcPct val="0"/>
              </a:spcAft>
              <a:buClr>
                <a:srgbClr val="990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Do some further cleaning</a:t>
            </a:r>
          </a:p>
        </p:txBody>
      </p:sp>
      <p:sp>
        <p:nvSpPr>
          <p:cNvPr id="16" name="Text Box 2">
            <a:extLst>
              <a:ext uri="{FF2B5EF4-FFF2-40B4-BE49-F238E27FC236}">
                <a16:creationId xmlns:a16="http://schemas.microsoft.com/office/drawing/2014/main" id="{5C5E46CD-BB15-418B-A400-1635544478D3}"/>
              </a:ext>
            </a:extLst>
          </p:cNvPr>
          <p:cNvSpPr txBox="1">
            <a:spLocks noChangeArrowheads="1"/>
          </p:cNvSpPr>
          <p:nvPr/>
        </p:nvSpPr>
        <p:spPr bwMode="auto">
          <a:xfrm>
            <a:off x="4930140" y="2919775"/>
            <a:ext cx="412242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57200" marR="0" lvl="0" indent="-457200" algn="l" defTabSz="914400" rtl="0" eaLnBrk="1" fontAlgn="base" latinLnBrk="0" hangingPunct="1">
              <a:lnSpc>
                <a:spcPct val="85000"/>
              </a:lnSpc>
              <a:spcBef>
                <a:spcPct val="0"/>
              </a:spcBef>
              <a:spcAft>
                <a:spcPct val="0"/>
              </a:spcAft>
              <a:buClr>
                <a:srgbClr val="990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Lemmatize (</a:t>
            </a:r>
            <a:r>
              <a:rPr kumimoji="0" lang="en-US" altLang="zh-CN" sz="2400" b="0" i="0" u="none" strike="noStrike" kern="1200" cap="none" spc="0" normalizeH="0" baseline="0" noProof="0" dirty="0" err="1">
                <a:ln>
                  <a:noFill/>
                </a:ln>
                <a:solidFill>
                  <a:srgbClr val="FFFFFF"/>
                </a:solidFill>
                <a:effectLst/>
                <a:uLnTx/>
                <a:uFillTx/>
                <a:latin typeface="Arial" panose="020B0604020202020204" pitchFamily="34" charset="0"/>
                <a:ea typeface="宋体" panose="02010600030101010101" pitchFamily="2" charset="-122"/>
                <a:cs typeface="+mn-cs"/>
              </a:rPr>
              <a:t>PoS</a:t>
            </a:r>
            <a:r>
              <a:rPr kumimoji="0"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 tag, etc.)</a:t>
            </a:r>
          </a:p>
        </p:txBody>
      </p:sp>
      <p:sp>
        <p:nvSpPr>
          <p:cNvPr id="17" name="Text Box 2">
            <a:extLst>
              <a:ext uri="{FF2B5EF4-FFF2-40B4-BE49-F238E27FC236}">
                <a16:creationId xmlns:a16="http://schemas.microsoft.com/office/drawing/2014/main" id="{B880EAE5-A593-4141-92AA-D0DF5F2BE46A}"/>
              </a:ext>
            </a:extLst>
          </p:cNvPr>
          <p:cNvSpPr txBox="1">
            <a:spLocks noChangeArrowheads="1"/>
          </p:cNvSpPr>
          <p:nvPr/>
        </p:nvSpPr>
        <p:spPr bwMode="auto">
          <a:xfrm>
            <a:off x="4930140" y="3428803"/>
            <a:ext cx="412242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57200" marR="0" lvl="0" indent="-457200" algn="l" defTabSz="914400" rtl="0" eaLnBrk="1" fontAlgn="base" latinLnBrk="0" hangingPunct="1">
              <a:lnSpc>
                <a:spcPct val="85000"/>
              </a:lnSpc>
              <a:spcBef>
                <a:spcPct val="0"/>
              </a:spcBef>
              <a:spcAft>
                <a:spcPct val="0"/>
              </a:spcAft>
              <a:buClr>
                <a:srgbClr val="990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Remove non-words (?)</a:t>
            </a:r>
          </a:p>
        </p:txBody>
      </p:sp>
    </p:spTree>
    <p:extLst>
      <p:ext uri="{BB962C8B-B14F-4D97-AF65-F5344CB8AC3E}">
        <p14:creationId xmlns:p14="http://schemas.microsoft.com/office/powerpoint/2010/main" val="1881011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A3822D6-5751-4838-90C4-2E1D0457D7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503" y="20686"/>
            <a:ext cx="4359949" cy="6824899"/>
          </a:xfrm>
          <a:prstGeom prst="rect">
            <a:avLst/>
          </a:prstGeom>
        </p:spPr>
      </p:pic>
      <p:pic>
        <p:nvPicPr>
          <p:cNvPr id="4" name="Picture 3">
            <a:extLst>
              <a:ext uri="{FF2B5EF4-FFF2-40B4-BE49-F238E27FC236}">
                <a16:creationId xmlns:a16="http://schemas.microsoft.com/office/drawing/2014/main" id="{B2A50C6F-9733-4F9A-8C0A-DC35EB1581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77166" y="699219"/>
            <a:ext cx="4360154" cy="2054692"/>
          </a:xfrm>
          <a:prstGeom prst="rect">
            <a:avLst/>
          </a:prstGeom>
        </p:spPr>
      </p:pic>
      <p:cxnSp>
        <p:nvCxnSpPr>
          <p:cNvPr id="6" name="Straight Connector 5">
            <a:extLst>
              <a:ext uri="{FF2B5EF4-FFF2-40B4-BE49-F238E27FC236}">
                <a16:creationId xmlns:a16="http://schemas.microsoft.com/office/drawing/2014/main" id="{2F46C754-6FD0-48C7-A78E-065167698E49}"/>
              </a:ext>
            </a:extLst>
          </p:cNvPr>
          <p:cNvCxnSpPr>
            <a:cxnSpLocks/>
          </p:cNvCxnSpPr>
          <p:nvPr/>
        </p:nvCxnSpPr>
        <p:spPr bwMode="auto">
          <a:xfrm>
            <a:off x="1833678" y="622834"/>
            <a:ext cx="0" cy="202781"/>
          </a:xfrm>
          <a:prstGeom prst="line">
            <a:avLst/>
          </a:prstGeom>
          <a:noFill/>
          <a:ln w="38100" cap="flat" cmpd="sng" algn="ctr">
            <a:solidFill>
              <a:srgbClr val="7D2521"/>
            </a:solidFill>
            <a:prstDash val="solid"/>
            <a:round/>
            <a:headEnd type="none" w="med" len="med"/>
            <a:tailEnd type="none" w="med" len="med"/>
          </a:ln>
          <a:effectLst/>
        </p:spPr>
      </p:cxnSp>
      <p:sp>
        <p:nvSpPr>
          <p:cNvPr id="8" name="Text Box 2">
            <a:extLst>
              <a:ext uri="{FF2B5EF4-FFF2-40B4-BE49-F238E27FC236}">
                <a16:creationId xmlns:a16="http://schemas.microsoft.com/office/drawing/2014/main" id="{7BB1E3A7-D461-4299-9B21-90D1A35DCD05}"/>
              </a:ext>
            </a:extLst>
          </p:cNvPr>
          <p:cNvSpPr txBox="1">
            <a:spLocks noChangeArrowheads="1"/>
          </p:cNvSpPr>
          <p:nvPr/>
        </p:nvSpPr>
        <p:spPr bwMode="auto">
          <a:xfrm>
            <a:off x="4796033" y="3030264"/>
            <a:ext cx="4122420"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solidFill>
                  <a:schemeClr val="bg1"/>
                </a:solidFill>
                <a:ea typeface="宋体" panose="02010600030101010101" pitchFamily="2" charset="-122"/>
              </a:rPr>
              <a:t>1074 documents comprised </a:t>
            </a:r>
          </a:p>
          <a:p>
            <a:pPr eaLnBrk="1" hangingPunct="1">
              <a:lnSpc>
                <a:spcPct val="85000"/>
              </a:lnSpc>
              <a:spcBef>
                <a:spcPct val="0"/>
              </a:spcBef>
              <a:buClr>
                <a:srgbClr val="990000"/>
              </a:buClr>
              <a:buFont typeface="Wingdings" panose="05000000000000000000" pitchFamily="2" charset="2"/>
              <a:buNone/>
            </a:pPr>
            <a:r>
              <a:rPr lang="en-US" altLang="zh-CN" sz="2400" dirty="0">
                <a:solidFill>
                  <a:schemeClr val="bg1"/>
                </a:solidFill>
                <a:ea typeface="宋体" panose="02010600030101010101" pitchFamily="2" charset="-122"/>
              </a:rPr>
              <a:t>of 5618 unique terms</a:t>
            </a:r>
          </a:p>
        </p:txBody>
      </p:sp>
      <p:sp>
        <p:nvSpPr>
          <p:cNvPr id="9" name="Text Box 2">
            <a:extLst>
              <a:ext uri="{FF2B5EF4-FFF2-40B4-BE49-F238E27FC236}">
                <a16:creationId xmlns:a16="http://schemas.microsoft.com/office/drawing/2014/main" id="{F3222147-76F3-43D0-A382-8EC2A066151E}"/>
              </a:ext>
            </a:extLst>
          </p:cNvPr>
          <p:cNvSpPr txBox="1">
            <a:spLocks noChangeArrowheads="1"/>
          </p:cNvSpPr>
          <p:nvPr/>
        </p:nvSpPr>
        <p:spPr bwMode="auto">
          <a:xfrm>
            <a:off x="4796032" y="3827914"/>
            <a:ext cx="4469887" cy="327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1800" dirty="0">
                <a:solidFill>
                  <a:srgbClr val="FFFF00"/>
                </a:solidFill>
                <a:ea typeface="宋体" panose="02010600030101010101" pitchFamily="2" charset="-122"/>
              </a:rPr>
              <a:t>1074x5618= 6033732= 41054+5992678</a:t>
            </a:r>
          </a:p>
        </p:txBody>
      </p:sp>
      <p:sp>
        <p:nvSpPr>
          <p:cNvPr id="10" name="Text Box 2">
            <a:extLst>
              <a:ext uri="{FF2B5EF4-FFF2-40B4-BE49-F238E27FC236}">
                <a16:creationId xmlns:a16="http://schemas.microsoft.com/office/drawing/2014/main" id="{4615E787-D54B-482D-B618-B677D28AF5D4}"/>
              </a:ext>
            </a:extLst>
          </p:cNvPr>
          <p:cNvSpPr txBox="1">
            <a:spLocks noChangeArrowheads="1"/>
          </p:cNvSpPr>
          <p:nvPr/>
        </p:nvSpPr>
        <p:spPr bwMode="auto">
          <a:xfrm>
            <a:off x="4796033" y="4233149"/>
            <a:ext cx="4122420"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solidFill>
                  <a:schemeClr val="bg1"/>
                </a:solidFill>
                <a:ea typeface="宋体" panose="02010600030101010101" pitchFamily="2" charset="-122"/>
              </a:rPr>
              <a:t>5992678 cells are 0</a:t>
            </a:r>
          </a:p>
          <a:p>
            <a:pPr eaLnBrk="1" hangingPunct="1">
              <a:lnSpc>
                <a:spcPct val="85000"/>
              </a:lnSpc>
              <a:spcBef>
                <a:spcPct val="0"/>
              </a:spcBef>
              <a:buClr>
                <a:srgbClr val="990000"/>
              </a:buClr>
              <a:buFont typeface="Wingdings" panose="05000000000000000000" pitchFamily="2" charset="2"/>
              <a:buNone/>
            </a:pPr>
            <a:r>
              <a:rPr lang="en-US" altLang="zh-CN" sz="2400" dirty="0">
                <a:solidFill>
                  <a:schemeClr val="bg1"/>
                </a:solidFill>
                <a:ea typeface="宋体" panose="02010600030101010101" pitchFamily="2" charset="-122"/>
              </a:rPr>
              <a:t>41054 cells are !0</a:t>
            </a:r>
          </a:p>
        </p:txBody>
      </p:sp>
      <p:sp>
        <p:nvSpPr>
          <p:cNvPr id="13" name="Text Box 2">
            <a:extLst>
              <a:ext uri="{FF2B5EF4-FFF2-40B4-BE49-F238E27FC236}">
                <a16:creationId xmlns:a16="http://schemas.microsoft.com/office/drawing/2014/main" id="{F0B2166C-524F-41DB-B793-AFB8A84B1B56}"/>
              </a:ext>
            </a:extLst>
          </p:cNvPr>
          <p:cNvSpPr txBox="1">
            <a:spLocks noChangeArrowheads="1"/>
          </p:cNvSpPr>
          <p:nvPr/>
        </p:nvSpPr>
        <p:spPr bwMode="auto">
          <a:xfrm>
            <a:off x="4796033" y="5194690"/>
            <a:ext cx="4122420"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solidFill>
                  <a:schemeClr val="bg1"/>
                </a:solidFill>
                <a:ea typeface="宋体" panose="02010600030101010101" pitchFamily="2" charset="-122"/>
              </a:rPr>
              <a:t>Can reduce the sparsity </a:t>
            </a:r>
          </a:p>
          <a:p>
            <a:pPr eaLnBrk="1" hangingPunct="1">
              <a:lnSpc>
                <a:spcPct val="85000"/>
              </a:lnSpc>
              <a:spcBef>
                <a:spcPct val="0"/>
              </a:spcBef>
              <a:buClr>
                <a:srgbClr val="990000"/>
              </a:buClr>
              <a:buFont typeface="Wingdings" panose="05000000000000000000" pitchFamily="2" charset="2"/>
              <a:buNone/>
            </a:pPr>
            <a:r>
              <a:rPr lang="en-US" altLang="zh-CN" sz="2400" dirty="0">
                <a:solidFill>
                  <a:schemeClr val="bg1"/>
                </a:solidFill>
                <a:ea typeface="宋体" panose="02010600030101010101" pitchFamily="2" charset="-122"/>
              </a:rPr>
              <a:t>(removing infrequent terms), </a:t>
            </a:r>
          </a:p>
          <a:p>
            <a:pPr eaLnBrk="1" hangingPunct="1">
              <a:lnSpc>
                <a:spcPct val="85000"/>
              </a:lnSpc>
              <a:spcBef>
                <a:spcPct val="0"/>
              </a:spcBef>
              <a:buClr>
                <a:srgbClr val="990000"/>
              </a:buClr>
              <a:buFont typeface="Wingdings" panose="05000000000000000000" pitchFamily="2" charset="2"/>
              <a:buNone/>
            </a:pPr>
            <a:r>
              <a:rPr lang="en-US" altLang="zh-CN" sz="2400" dirty="0">
                <a:solidFill>
                  <a:schemeClr val="bg1"/>
                </a:solidFill>
                <a:ea typeface="宋体" panose="02010600030101010101" pitchFamily="2" charset="-122"/>
              </a:rPr>
              <a:t>which can help with memory </a:t>
            </a:r>
          </a:p>
          <a:p>
            <a:pPr eaLnBrk="1" hangingPunct="1">
              <a:lnSpc>
                <a:spcPct val="85000"/>
              </a:lnSpc>
              <a:spcBef>
                <a:spcPct val="0"/>
              </a:spcBef>
              <a:buClr>
                <a:srgbClr val="990000"/>
              </a:buClr>
              <a:buFont typeface="Wingdings" panose="05000000000000000000" pitchFamily="2" charset="2"/>
              <a:buNone/>
            </a:pPr>
            <a:r>
              <a:rPr lang="en-US" altLang="zh-CN" sz="2400" dirty="0">
                <a:solidFill>
                  <a:schemeClr val="bg1"/>
                </a:solidFill>
                <a:ea typeface="宋体" panose="02010600030101010101" pitchFamily="2" charset="-122"/>
              </a:rPr>
              <a:t>issues….</a:t>
            </a:r>
          </a:p>
        </p:txBody>
      </p:sp>
      <p:cxnSp>
        <p:nvCxnSpPr>
          <p:cNvPr id="12" name="Straight Connector 11">
            <a:extLst>
              <a:ext uri="{FF2B5EF4-FFF2-40B4-BE49-F238E27FC236}">
                <a16:creationId xmlns:a16="http://schemas.microsoft.com/office/drawing/2014/main" id="{3E4DC969-EE6E-4BAA-A2BF-6FC1FE55762F}"/>
              </a:ext>
            </a:extLst>
          </p:cNvPr>
          <p:cNvCxnSpPr>
            <a:cxnSpLocks/>
          </p:cNvCxnSpPr>
          <p:nvPr/>
        </p:nvCxnSpPr>
        <p:spPr bwMode="auto">
          <a:xfrm>
            <a:off x="2068829" y="882810"/>
            <a:ext cx="0" cy="202781"/>
          </a:xfrm>
          <a:prstGeom prst="line">
            <a:avLst/>
          </a:prstGeom>
          <a:noFill/>
          <a:ln w="38100" cap="flat" cmpd="sng" algn="ctr">
            <a:solidFill>
              <a:srgbClr val="7D2521"/>
            </a:solidFill>
            <a:prstDash val="solid"/>
            <a:round/>
            <a:headEnd type="none" w="med" len="med"/>
            <a:tailEnd type="none" w="med" len="med"/>
          </a:ln>
          <a:effectLst/>
        </p:spPr>
      </p:cxnSp>
    </p:spTree>
    <p:extLst>
      <p:ext uri="{BB962C8B-B14F-4D97-AF65-F5344CB8AC3E}">
        <p14:creationId xmlns:p14="http://schemas.microsoft.com/office/powerpoint/2010/main" val="39924967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3" grpId="0"/>
    </p:bld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A3822D6-5751-4838-90C4-2E1D0457D7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503" y="20686"/>
            <a:ext cx="4359949" cy="6824899"/>
          </a:xfrm>
          <a:prstGeom prst="rect">
            <a:avLst/>
          </a:prstGeom>
        </p:spPr>
      </p:pic>
      <p:pic>
        <p:nvPicPr>
          <p:cNvPr id="4" name="Picture 3">
            <a:extLst>
              <a:ext uri="{FF2B5EF4-FFF2-40B4-BE49-F238E27FC236}">
                <a16:creationId xmlns:a16="http://schemas.microsoft.com/office/drawing/2014/main" id="{B2A50C6F-9733-4F9A-8C0A-DC35EB15810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677166" y="699219"/>
            <a:ext cx="4360154" cy="2054692"/>
          </a:xfrm>
          <a:prstGeom prst="rect">
            <a:avLst/>
          </a:prstGeom>
        </p:spPr>
      </p:pic>
      <p:cxnSp>
        <p:nvCxnSpPr>
          <p:cNvPr id="12" name="Straight Connector 11">
            <a:extLst>
              <a:ext uri="{FF2B5EF4-FFF2-40B4-BE49-F238E27FC236}">
                <a16:creationId xmlns:a16="http://schemas.microsoft.com/office/drawing/2014/main" id="{3E4DC969-EE6E-4BAA-A2BF-6FC1FE55762F}"/>
              </a:ext>
            </a:extLst>
          </p:cNvPr>
          <p:cNvCxnSpPr>
            <a:cxnSpLocks/>
          </p:cNvCxnSpPr>
          <p:nvPr/>
        </p:nvCxnSpPr>
        <p:spPr bwMode="auto">
          <a:xfrm>
            <a:off x="2068829" y="882810"/>
            <a:ext cx="0" cy="202781"/>
          </a:xfrm>
          <a:prstGeom prst="line">
            <a:avLst/>
          </a:prstGeom>
          <a:noFill/>
          <a:ln w="38100" cap="flat" cmpd="sng" algn="ctr">
            <a:solidFill>
              <a:srgbClr val="7D2521"/>
            </a:solidFill>
            <a:prstDash val="solid"/>
            <a:round/>
            <a:headEnd type="none" w="med" len="med"/>
            <a:tailEnd type="none" w="med" len="med"/>
          </a:ln>
          <a:effectLst/>
        </p:spPr>
      </p:cxnSp>
      <p:cxnSp>
        <p:nvCxnSpPr>
          <p:cNvPr id="14" name="Straight Connector 13">
            <a:extLst>
              <a:ext uri="{FF2B5EF4-FFF2-40B4-BE49-F238E27FC236}">
                <a16:creationId xmlns:a16="http://schemas.microsoft.com/office/drawing/2014/main" id="{597C76C7-2138-4DF5-A015-7C4B40715AC2}"/>
              </a:ext>
            </a:extLst>
          </p:cNvPr>
          <p:cNvCxnSpPr>
            <a:cxnSpLocks/>
          </p:cNvCxnSpPr>
          <p:nvPr/>
        </p:nvCxnSpPr>
        <p:spPr bwMode="auto">
          <a:xfrm>
            <a:off x="2068191" y="1122098"/>
            <a:ext cx="0" cy="454311"/>
          </a:xfrm>
          <a:prstGeom prst="line">
            <a:avLst/>
          </a:prstGeom>
          <a:noFill/>
          <a:ln w="38100" cap="flat" cmpd="sng" algn="ctr">
            <a:solidFill>
              <a:srgbClr val="7D2521"/>
            </a:solidFill>
            <a:prstDash val="solid"/>
            <a:round/>
            <a:headEnd type="none" w="med" len="med"/>
            <a:tailEnd type="none" w="med" len="med"/>
          </a:ln>
          <a:effectLst/>
        </p:spPr>
      </p:cxnSp>
      <p:sp>
        <p:nvSpPr>
          <p:cNvPr id="15" name="Text Box 2">
            <a:extLst>
              <a:ext uri="{FF2B5EF4-FFF2-40B4-BE49-F238E27FC236}">
                <a16:creationId xmlns:a16="http://schemas.microsoft.com/office/drawing/2014/main" id="{564C24DC-F26B-4458-9D63-93AAD9A0E0C3}"/>
              </a:ext>
            </a:extLst>
          </p:cNvPr>
          <p:cNvSpPr txBox="1">
            <a:spLocks noChangeArrowheads="1"/>
          </p:cNvSpPr>
          <p:nvPr/>
        </p:nvSpPr>
        <p:spPr bwMode="auto">
          <a:xfrm>
            <a:off x="4677166" y="3079221"/>
            <a:ext cx="4122420"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57200" marR="0" lvl="0" indent="-457200" algn="l" defTabSz="914400" rtl="0" eaLnBrk="1" fontAlgn="base" latinLnBrk="0" hangingPunct="1">
              <a:lnSpc>
                <a:spcPct val="85000"/>
              </a:lnSpc>
              <a:spcBef>
                <a:spcPct val="0"/>
              </a:spcBef>
              <a:spcAft>
                <a:spcPct val="0"/>
              </a:spcAft>
              <a:buClr>
                <a:srgbClr val="990000"/>
              </a:buClr>
              <a:buSzTx/>
              <a:buFont typeface="Wingdings" panose="05000000000000000000" pitchFamily="2" charset="2"/>
              <a:buNone/>
              <a:tabLst/>
              <a:defRPr/>
            </a:pPr>
            <a:r>
              <a:rPr lang="en-US" altLang="zh-CN" sz="2400" dirty="0">
                <a:solidFill>
                  <a:srgbClr val="FFFFFF"/>
                </a:solidFill>
                <a:ea typeface="宋体" panose="02010600030101010101" pitchFamily="2" charset="-122"/>
              </a:rPr>
              <a:t>But m</a:t>
            </a:r>
            <a:r>
              <a:rPr kumimoji="0" lang="en-US" altLang="zh-CN" sz="2400" b="0" i="0" u="none" strike="noStrike" kern="1200" cap="none" spc="0" normalizeH="0" baseline="0" noProof="0" dirty="0" err="1">
                <a:ln>
                  <a:noFill/>
                </a:ln>
                <a:solidFill>
                  <a:srgbClr val="FFFFFF"/>
                </a:solidFill>
                <a:effectLst/>
                <a:uLnTx/>
                <a:uFillTx/>
                <a:latin typeface="Arial" panose="020B0604020202020204" pitchFamily="34" charset="0"/>
                <a:ea typeface="宋体" panose="02010600030101010101" pitchFamily="2" charset="-122"/>
                <a:cs typeface="+mn-cs"/>
              </a:rPr>
              <a:t>ake</a:t>
            </a:r>
            <a:r>
              <a:rPr kumimoji="0"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 sure you didn’t </a:t>
            </a:r>
          </a:p>
          <a:p>
            <a:pPr marL="457200" marR="0" lvl="0" indent="-457200" algn="l" defTabSz="914400" rtl="0" eaLnBrk="1" fontAlgn="base" latinLnBrk="0" hangingPunct="1">
              <a:lnSpc>
                <a:spcPct val="85000"/>
              </a:lnSpc>
              <a:spcBef>
                <a:spcPct val="0"/>
              </a:spcBef>
              <a:spcAft>
                <a:spcPct val="0"/>
              </a:spcAft>
              <a:buClr>
                <a:srgbClr val="990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remove the terms you’re </a:t>
            </a:r>
          </a:p>
          <a:p>
            <a:pPr marL="457200" marR="0" lvl="0" indent="-457200" algn="l" defTabSz="914400" rtl="0" eaLnBrk="1" fontAlgn="base" latinLnBrk="0" hangingPunct="1">
              <a:lnSpc>
                <a:spcPct val="85000"/>
              </a:lnSpc>
              <a:spcBef>
                <a:spcPct val="0"/>
              </a:spcBef>
              <a:spcAft>
                <a:spcPct val="0"/>
              </a:spcAft>
              <a:buClr>
                <a:srgbClr val="990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interested in!</a:t>
            </a:r>
          </a:p>
        </p:txBody>
      </p:sp>
      <p:pic>
        <p:nvPicPr>
          <p:cNvPr id="16" name="Picture 15">
            <a:extLst>
              <a:ext uri="{FF2B5EF4-FFF2-40B4-BE49-F238E27FC236}">
                <a16:creationId xmlns:a16="http://schemas.microsoft.com/office/drawing/2014/main" id="{E8878257-F53D-440E-B495-A8CB9B3A78E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759550" y="4264361"/>
            <a:ext cx="2563114" cy="1141387"/>
          </a:xfrm>
          <a:prstGeom prst="rect">
            <a:avLst/>
          </a:prstGeom>
        </p:spPr>
      </p:pic>
    </p:spTree>
    <p:extLst>
      <p:ext uri="{BB962C8B-B14F-4D97-AF65-F5344CB8AC3E}">
        <p14:creationId xmlns:p14="http://schemas.microsoft.com/office/powerpoint/2010/main" val="4107467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7" name="Text Box 2"/>
          <p:cNvSpPr txBox="1">
            <a:spLocks noChangeArrowheads="1"/>
          </p:cNvSpPr>
          <p:nvPr/>
        </p:nvSpPr>
        <p:spPr bwMode="auto">
          <a:xfrm>
            <a:off x="2146480" y="1902827"/>
            <a:ext cx="5416723"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Two goals:</a:t>
            </a:r>
          </a:p>
        </p:txBody>
      </p:sp>
      <p:sp>
        <p:nvSpPr>
          <p:cNvPr id="4" name="Text Box 2">
            <a:extLst>
              <a:ext uri="{FF2B5EF4-FFF2-40B4-BE49-F238E27FC236}">
                <a16:creationId xmlns:a16="http://schemas.microsoft.com/office/drawing/2014/main" id="{DD19D5C2-DE49-4A7B-B96D-E450D1AB24D0}"/>
              </a:ext>
            </a:extLst>
          </p:cNvPr>
          <p:cNvSpPr txBox="1">
            <a:spLocks noChangeArrowheads="1"/>
          </p:cNvSpPr>
          <p:nvPr/>
        </p:nvSpPr>
        <p:spPr bwMode="auto">
          <a:xfrm>
            <a:off x="2146480" y="2464878"/>
            <a:ext cx="6704912"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(a) </a:t>
            </a:r>
            <a:r>
              <a:rPr lang="en-US" altLang="zh-CN" sz="2400" b="1" dirty="0">
                <a:ea typeface="宋体" panose="02010600030101010101" pitchFamily="2" charset="-122"/>
              </a:rPr>
              <a:t>Introduce methods of </a:t>
            </a:r>
            <a:r>
              <a:rPr lang="en-US" altLang="zh-CN" sz="2400" b="1" dirty="0">
                <a:solidFill>
                  <a:srgbClr val="7D2521"/>
                </a:solidFill>
                <a:ea typeface="宋体" panose="02010600030101010101" pitchFamily="2" charset="-122"/>
              </a:rPr>
              <a:t>corpus analysis</a:t>
            </a:r>
          </a:p>
        </p:txBody>
      </p:sp>
      <p:sp>
        <p:nvSpPr>
          <p:cNvPr id="5" name="Text Box 2">
            <a:extLst>
              <a:ext uri="{FF2B5EF4-FFF2-40B4-BE49-F238E27FC236}">
                <a16:creationId xmlns:a16="http://schemas.microsoft.com/office/drawing/2014/main" id="{53A38B29-B0A6-46E5-B882-3740E15E0C38}"/>
              </a:ext>
            </a:extLst>
          </p:cNvPr>
          <p:cNvSpPr txBox="1">
            <a:spLocks noChangeArrowheads="1"/>
          </p:cNvSpPr>
          <p:nvPr/>
        </p:nvSpPr>
        <p:spPr bwMode="auto">
          <a:xfrm>
            <a:off x="2145262" y="3019613"/>
            <a:ext cx="6704912"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7D2521"/>
                </a:solidFill>
                <a:ea typeface="宋体" panose="02010600030101010101" pitchFamily="2" charset="-122"/>
              </a:rPr>
              <a:t>(b) Apply</a:t>
            </a:r>
            <a:r>
              <a:rPr lang="en-US" altLang="zh-CN" sz="2400" b="1" dirty="0">
                <a:ea typeface="宋体" panose="02010600030101010101" pitchFamily="2" charset="-122"/>
              </a:rPr>
              <a:t> these methods to a </a:t>
            </a:r>
            <a:r>
              <a:rPr lang="en-US" altLang="zh-CN" sz="2400" b="1" dirty="0">
                <a:solidFill>
                  <a:srgbClr val="7D2521"/>
                </a:solidFill>
                <a:ea typeface="宋体" panose="02010600030101010101" pitchFamily="2" charset="-122"/>
              </a:rPr>
              <a:t>recent debate </a:t>
            </a:r>
            <a:r>
              <a:rPr lang="en-US" altLang="zh-CN" sz="2400" b="1" dirty="0">
                <a:ea typeface="宋体" panose="02010600030101010101" pitchFamily="2" charset="-122"/>
              </a:rPr>
              <a:t>concerning </a:t>
            </a:r>
            <a:r>
              <a:rPr lang="en-US" altLang="zh-CN" sz="2400" b="1" u="sng" dirty="0">
                <a:solidFill>
                  <a:srgbClr val="7D2521"/>
                </a:solidFill>
                <a:ea typeface="宋体" panose="02010600030101010101" pitchFamily="2" charset="-122"/>
              </a:rPr>
              <a:t>ordinary causal attributions</a:t>
            </a:r>
          </a:p>
        </p:txBody>
      </p:sp>
      <p:pic>
        <p:nvPicPr>
          <p:cNvPr id="2050" name="Picture 2" descr="https://d2v9y0dukr6mq2.cloudfront.net/video/thumbnail/P3IPDsA/question-mark-scribble-animation-doodle-cartoon-4k_bdi1p4a_e_thumbnail-full01.png">
            <a:extLst>
              <a:ext uri="{FF2B5EF4-FFF2-40B4-BE49-F238E27FC236}">
                <a16:creationId xmlns:a16="http://schemas.microsoft.com/office/drawing/2014/main" id="{A062EAF3-87F9-44FA-AEBB-9DC734A309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320" t="12773" r="37520" b="7298"/>
          <a:stretch/>
        </p:blipFill>
        <p:spPr bwMode="auto">
          <a:xfrm rot="883308">
            <a:off x="6159398" y="3958837"/>
            <a:ext cx="1587398" cy="20892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993626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A3822D6-5751-4838-90C4-2E1D0457D7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503" y="20686"/>
            <a:ext cx="4359949" cy="6824899"/>
          </a:xfrm>
          <a:prstGeom prst="rect">
            <a:avLst/>
          </a:prstGeom>
        </p:spPr>
      </p:pic>
      <p:cxnSp>
        <p:nvCxnSpPr>
          <p:cNvPr id="8" name="Straight Connector 7">
            <a:extLst>
              <a:ext uri="{FF2B5EF4-FFF2-40B4-BE49-F238E27FC236}">
                <a16:creationId xmlns:a16="http://schemas.microsoft.com/office/drawing/2014/main" id="{994A4907-8DEB-4CD2-A038-93A434CD5E32}"/>
              </a:ext>
            </a:extLst>
          </p:cNvPr>
          <p:cNvCxnSpPr>
            <a:cxnSpLocks/>
          </p:cNvCxnSpPr>
          <p:nvPr/>
        </p:nvCxnSpPr>
        <p:spPr bwMode="auto">
          <a:xfrm>
            <a:off x="2244710" y="1643565"/>
            <a:ext cx="0" cy="822235"/>
          </a:xfrm>
          <a:prstGeom prst="line">
            <a:avLst/>
          </a:prstGeom>
          <a:noFill/>
          <a:ln w="38100" cap="flat" cmpd="sng" algn="ctr">
            <a:solidFill>
              <a:srgbClr val="7D2521"/>
            </a:solidFill>
            <a:prstDash val="solid"/>
            <a:round/>
            <a:headEnd type="none" w="med" len="med"/>
            <a:tailEnd type="none" w="med" len="med"/>
          </a:ln>
          <a:effectLst/>
        </p:spPr>
      </p:cxnSp>
      <p:pic>
        <p:nvPicPr>
          <p:cNvPr id="9" name="Picture 2">
            <a:extLst>
              <a:ext uri="{FF2B5EF4-FFF2-40B4-BE49-F238E27FC236}">
                <a16:creationId xmlns:a16="http://schemas.microsoft.com/office/drawing/2014/main" id="{E05290D0-EF71-4FAF-994B-6DCA02D4A2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35057" y="363658"/>
            <a:ext cx="3100777" cy="1754771"/>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Connector 9">
            <a:extLst>
              <a:ext uri="{FF2B5EF4-FFF2-40B4-BE49-F238E27FC236}">
                <a16:creationId xmlns:a16="http://schemas.microsoft.com/office/drawing/2014/main" id="{ADA0FDAE-0D56-4644-A52B-D8318445C701}"/>
              </a:ext>
            </a:extLst>
          </p:cNvPr>
          <p:cNvCxnSpPr>
            <a:cxnSpLocks/>
          </p:cNvCxnSpPr>
          <p:nvPr/>
        </p:nvCxnSpPr>
        <p:spPr bwMode="auto">
          <a:xfrm>
            <a:off x="3427362" y="2793116"/>
            <a:ext cx="0" cy="905860"/>
          </a:xfrm>
          <a:prstGeom prst="line">
            <a:avLst/>
          </a:prstGeom>
          <a:noFill/>
          <a:ln w="38100" cap="flat" cmpd="sng" algn="ctr">
            <a:solidFill>
              <a:srgbClr val="7D2521"/>
            </a:solidFill>
            <a:prstDash val="solid"/>
            <a:round/>
            <a:headEnd type="none" w="med" len="med"/>
            <a:tailEnd type="none" w="med" len="med"/>
          </a:ln>
          <a:effectLst/>
        </p:spPr>
      </p:cxnSp>
      <p:sp>
        <p:nvSpPr>
          <p:cNvPr id="13" name="Text Box 2">
            <a:extLst>
              <a:ext uri="{FF2B5EF4-FFF2-40B4-BE49-F238E27FC236}">
                <a16:creationId xmlns:a16="http://schemas.microsoft.com/office/drawing/2014/main" id="{70C066EF-1E43-4DAD-8D94-8D7ADAC0D4A3}"/>
              </a:ext>
            </a:extLst>
          </p:cNvPr>
          <p:cNvSpPr txBox="1">
            <a:spLocks noChangeArrowheads="1"/>
          </p:cNvSpPr>
          <p:nvPr/>
        </p:nvSpPr>
        <p:spPr bwMode="auto">
          <a:xfrm>
            <a:off x="4796033" y="2339491"/>
            <a:ext cx="4122420"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57200" marR="0" lvl="0" indent="-457200" algn="l" defTabSz="914400" rtl="0" eaLnBrk="1" fontAlgn="base" latinLnBrk="0" hangingPunct="1">
              <a:lnSpc>
                <a:spcPct val="85000"/>
              </a:lnSpc>
              <a:spcBef>
                <a:spcPct val="0"/>
              </a:spcBef>
              <a:spcAft>
                <a:spcPct val="0"/>
              </a:spcAft>
              <a:buClr>
                <a:srgbClr val="990000"/>
              </a:buClr>
              <a:buSzTx/>
              <a:buFont typeface="Wingdings" panose="05000000000000000000" pitchFamily="2" charset="2"/>
              <a:buNone/>
              <a:tabLst/>
              <a:defRPr/>
            </a:pPr>
            <a:r>
              <a:rPr lang="en-US" altLang="zh-CN" sz="2400" dirty="0">
                <a:solidFill>
                  <a:srgbClr val="FFFFFF"/>
                </a:solidFill>
                <a:ea typeface="宋体" panose="02010600030101010101" pitchFamily="2" charset="-122"/>
              </a:rPr>
              <a:t>Can explore the space the </a:t>
            </a:r>
          </a:p>
          <a:p>
            <a:pPr marL="457200" marR="0" lvl="0" indent="-457200" algn="l" defTabSz="914400" rtl="0" eaLnBrk="1" fontAlgn="base" latinLnBrk="0" hangingPunct="1">
              <a:lnSpc>
                <a:spcPct val="85000"/>
              </a:lnSpc>
              <a:spcBef>
                <a:spcPct val="0"/>
              </a:spcBef>
              <a:spcAft>
                <a:spcPct val="0"/>
              </a:spcAft>
              <a:buClr>
                <a:srgbClr val="990000"/>
              </a:buClr>
              <a:buSzTx/>
              <a:buFont typeface="Wingdings" panose="05000000000000000000" pitchFamily="2" charset="2"/>
              <a:buNone/>
              <a:tabLst/>
              <a:defRPr/>
            </a:pPr>
            <a:r>
              <a:rPr lang="en-US" altLang="zh-CN" sz="2400" dirty="0">
                <a:solidFill>
                  <a:srgbClr val="FFFFFF"/>
                </a:solidFill>
                <a:ea typeface="宋体" panose="02010600030101010101" pitchFamily="2" charset="-122"/>
              </a:rPr>
              <a:t>same way we did before!</a:t>
            </a:r>
            <a:endParaRPr kumimoji="0"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pic>
        <p:nvPicPr>
          <p:cNvPr id="17" name="Picture 16">
            <a:extLst>
              <a:ext uri="{FF2B5EF4-FFF2-40B4-BE49-F238E27FC236}">
                <a16:creationId xmlns:a16="http://schemas.microsoft.com/office/drawing/2014/main" id="{A3508B50-9909-45E0-99D0-B3C978A896D3}"/>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899659" y="3184153"/>
            <a:ext cx="3962399" cy="565389"/>
          </a:xfrm>
          <a:prstGeom prst="rect">
            <a:avLst/>
          </a:prstGeom>
        </p:spPr>
      </p:pic>
      <p:cxnSp>
        <p:nvCxnSpPr>
          <p:cNvPr id="18" name="Straight Connector 17">
            <a:extLst>
              <a:ext uri="{FF2B5EF4-FFF2-40B4-BE49-F238E27FC236}">
                <a16:creationId xmlns:a16="http://schemas.microsoft.com/office/drawing/2014/main" id="{0D93A76B-2E98-462D-AB19-52E9141EEEE2}"/>
              </a:ext>
            </a:extLst>
          </p:cNvPr>
          <p:cNvCxnSpPr>
            <a:cxnSpLocks/>
          </p:cNvCxnSpPr>
          <p:nvPr/>
        </p:nvCxnSpPr>
        <p:spPr bwMode="auto">
          <a:xfrm>
            <a:off x="3427362" y="3789577"/>
            <a:ext cx="0" cy="997576"/>
          </a:xfrm>
          <a:prstGeom prst="line">
            <a:avLst/>
          </a:prstGeom>
          <a:noFill/>
          <a:ln w="38100" cap="flat" cmpd="sng" algn="ctr">
            <a:solidFill>
              <a:srgbClr val="7D2521"/>
            </a:solidFill>
            <a:prstDash val="solid"/>
            <a:round/>
            <a:headEnd type="none" w="med" len="med"/>
            <a:tailEnd type="none" w="med" len="med"/>
          </a:ln>
          <a:effectLst/>
        </p:spPr>
      </p:cxnSp>
      <p:pic>
        <p:nvPicPr>
          <p:cNvPr id="7" name="Picture 6" descr="Text&#10;&#10;Description automatically generated">
            <a:extLst>
              <a:ext uri="{FF2B5EF4-FFF2-40B4-BE49-F238E27FC236}">
                <a16:creationId xmlns:a16="http://schemas.microsoft.com/office/drawing/2014/main" id="{33D771C7-E6A5-4584-BA8C-F600149C60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9659" y="3874007"/>
            <a:ext cx="2865829" cy="2877671"/>
          </a:xfrm>
          <a:prstGeom prst="rect">
            <a:avLst/>
          </a:prstGeom>
        </p:spPr>
      </p:pic>
    </p:spTree>
    <p:extLst>
      <p:ext uri="{BB962C8B-B14F-4D97-AF65-F5344CB8AC3E}">
        <p14:creationId xmlns:p14="http://schemas.microsoft.com/office/powerpoint/2010/main" val="1554554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4A3822D6-5751-4838-90C4-2E1D0457D7B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503" y="20686"/>
            <a:ext cx="4359949" cy="6824899"/>
          </a:xfrm>
          <a:prstGeom prst="rect">
            <a:avLst/>
          </a:prstGeom>
        </p:spPr>
      </p:pic>
      <p:cxnSp>
        <p:nvCxnSpPr>
          <p:cNvPr id="8" name="Straight Connector 7">
            <a:extLst>
              <a:ext uri="{FF2B5EF4-FFF2-40B4-BE49-F238E27FC236}">
                <a16:creationId xmlns:a16="http://schemas.microsoft.com/office/drawing/2014/main" id="{994A4907-8DEB-4CD2-A038-93A434CD5E32}"/>
              </a:ext>
            </a:extLst>
          </p:cNvPr>
          <p:cNvCxnSpPr>
            <a:cxnSpLocks/>
          </p:cNvCxnSpPr>
          <p:nvPr/>
        </p:nvCxnSpPr>
        <p:spPr bwMode="auto">
          <a:xfrm>
            <a:off x="3494252" y="5077737"/>
            <a:ext cx="0" cy="822235"/>
          </a:xfrm>
          <a:prstGeom prst="line">
            <a:avLst/>
          </a:prstGeom>
          <a:noFill/>
          <a:ln w="38100" cap="flat" cmpd="sng" algn="ctr">
            <a:solidFill>
              <a:srgbClr val="7D2521"/>
            </a:solidFill>
            <a:prstDash val="solid"/>
            <a:round/>
            <a:headEnd type="none" w="med" len="med"/>
            <a:tailEnd type="none" w="med" len="med"/>
          </a:ln>
          <a:effectLst/>
        </p:spPr>
      </p:cxnSp>
      <p:sp>
        <p:nvSpPr>
          <p:cNvPr id="12" name="Text Box 2">
            <a:extLst>
              <a:ext uri="{FF2B5EF4-FFF2-40B4-BE49-F238E27FC236}">
                <a16:creationId xmlns:a16="http://schemas.microsoft.com/office/drawing/2014/main" id="{4654B757-8240-4B23-A42C-29E2E19FD5E3}"/>
              </a:ext>
            </a:extLst>
          </p:cNvPr>
          <p:cNvSpPr txBox="1">
            <a:spLocks noChangeArrowheads="1"/>
          </p:cNvSpPr>
          <p:nvPr/>
        </p:nvSpPr>
        <p:spPr bwMode="auto">
          <a:xfrm>
            <a:off x="4700869" y="1101463"/>
            <a:ext cx="4122420"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57200" marR="0" lvl="0" indent="-457200" algn="l" defTabSz="914400" rtl="0" eaLnBrk="1" fontAlgn="base" latinLnBrk="0" hangingPunct="1">
              <a:lnSpc>
                <a:spcPct val="85000"/>
              </a:lnSpc>
              <a:spcBef>
                <a:spcPct val="0"/>
              </a:spcBef>
              <a:spcAft>
                <a:spcPct val="0"/>
              </a:spcAft>
              <a:buClr>
                <a:srgbClr val="990000"/>
              </a:buClr>
              <a:buSzTx/>
              <a:buFont typeface="Wingdings" panose="05000000000000000000" pitchFamily="2" charset="2"/>
              <a:buNone/>
              <a:tabLst/>
              <a:defRPr/>
            </a:pPr>
            <a:r>
              <a:rPr kumimoji="0"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rPr>
              <a:t>Could also build</a:t>
            </a:r>
            <a:r>
              <a:rPr kumimoji="0" lang="en-US" altLang="zh-CN" sz="2400" b="0" i="0" u="none" strike="noStrike" kern="1200" cap="none" spc="0" normalizeH="0" noProof="0" dirty="0">
                <a:ln>
                  <a:noFill/>
                </a:ln>
                <a:solidFill>
                  <a:srgbClr val="FFFFFF"/>
                </a:solidFill>
                <a:effectLst/>
                <a:uLnTx/>
                <a:uFillTx/>
                <a:latin typeface="Arial" panose="020B0604020202020204" pitchFamily="34" charset="0"/>
                <a:ea typeface="宋体" panose="02010600030101010101" pitchFamily="2" charset="-122"/>
                <a:cs typeface="+mn-cs"/>
              </a:rPr>
              <a:t> a context-</a:t>
            </a:r>
          </a:p>
          <a:p>
            <a:pPr marL="457200" marR="0" lvl="0" indent="-457200" algn="l" defTabSz="914400" rtl="0" eaLnBrk="1" fontAlgn="base" latinLnBrk="0" hangingPunct="1">
              <a:lnSpc>
                <a:spcPct val="85000"/>
              </a:lnSpc>
              <a:spcBef>
                <a:spcPct val="0"/>
              </a:spcBef>
              <a:spcAft>
                <a:spcPct val="0"/>
              </a:spcAft>
              <a:buClr>
                <a:srgbClr val="990000"/>
              </a:buClr>
              <a:buSzTx/>
              <a:buFont typeface="Wingdings" panose="05000000000000000000" pitchFamily="2" charset="2"/>
              <a:buNone/>
              <a:tabLst/>
              <a:defRPr/>
            </a:pPr>
            <a:r>
              <a:rPr kumimoji="0" lang="en-US" altLang="zh-CN" sz="2400" b="0" i="0" u="none" strike="noStrike" kern="1200" cap="none" spc="0" normalizeH="0" noProof="0" dirty="0">
                <a:ln>
                  <a:noFill/>
                </a:ln>
                <a:solidFill>
                  <a:srgbClr val="FFFFFF"/>
                </a:solidFill>
                <a:effectLst/>
                <a:uLnTx/>
                <a:uFillTx/>
                <a:latin typeface="Arial" panose="020B0604020202020204" pitchFamily="34" charset="0"/>
                <a:ea typeface="宋体" panose="02010600030101010101" pitchFamily="2" charset="-122"/>
                <a:cs typeface="+mn-cs"/>
              </a:rPr>
              <a:t>predicting space in R, </a:t>
            </a:r>
          </a:p>
          <a:p>
            <a:pPr marL="457200" marR="0" lvl="0" indent="-457200" algn="l" defTabSz="914400" rtl="0" eaLnBrk="1" fontAlgn="base" latinLnBrk="0" hangingPunct="1">
              <a:lnSpc>
                <a:spcPct val="85000"/>
              </a:lnSpc>
              <a:spcBef>
                <a:spcPct val="0"/>
              </a:spcBef>
              <a:spcAft>
                <a:spcPct val="0"/>
              </a:spcAft>
              <a:buClr>
                <a:srgbClr val="990000"/>
              </a:buClr>
              <a:buSzTx/>
              <a:buFont typeface="Wingdings" panose="05000000000000000000" pitchFamily="2" charset="2"/>
              <a:buNone/>
              <a:tabLst/>
              <a:defRPr/>
            </a:pPr>
            <a:r>
              <a:rPr kumimoji="0" lang="en-US" altLang="zh-CN" sz="2400" b="0" i="0" u="none" strike="noStrike" kern="1200" cap="none" spc="0" normalizeH="0" noProof="0" dirty="0">
                <a:ln>
                  <a:noFill/>
                </a:ln>
                <a:solidFill>
                  <a:srgbClr val="FFFFFF"/>
                </a:solidFill>
                <a:effectLst/>
                <a:uLnTx/>
                <a:uFillTx/>
                <a:latin typeface="Arial" panose="020B0604020202020204" pitchFamily="34" charset="0"/>
                <a:ea typeface="宋体" panose="02010600030101010101" pitchFamily="2" charset="-122"/>
                <a:cs typeface="+mn-cs"/>
              </a:rPr>
              <a:t>although the implementation </a:t>
            </a:r>
          </a:p>
          <a:p>
            <a:pPr marL="457200" marR="0" lvl="0" indent="-457200" algn="l" defTabSz="914400" rtl="0" eaLnBrk="1" fontAlgn="base" latinLnBrk="0" hangingPunct="1">
              <a:lnSpc>
                <a:spcPct val="85000"/>
              </a:lnSpc>
              <a:spcBef>
                <a:spcPct val="0"/>
              </a:spcBef>
              <a:spcAft>
                <a:spcPct val="0"/>
              </a:spcAft>
              <a:buClr>
                <a:srgbClr val="990000"/>
              </a:buClr>
              <a:buSzTx/>
              <a:buFont typeface="Wingdings" panose="05000000000000000000" pitchFamily="2" charset="2"/>
              <a:buNone/>
              <a:tabLst/>
              <a:defRPr/>
            </a:pPr>
            <a:r>
              <a:rPr kumimoji="0" lang="en-US" altLang="zh-CN" sz="2400" b="0" i="0" u="none" strike="noStrike" kern="1200" cap="none" spc="0" normalizeH="0" noProof="0" dirty="0">
                <a:ln>
                  <a:noFill/>
                </a:ln>
                <a:solidFill>
                  <a:srgbClr val="FFFFFF"/>
                </a:solidFill>
                <a:effectLst/>
                <a:uLnTx/>
                <a:uFillTx/>
                <a:latin typeface="Arial" panose="020B0604020202020204" pitchFamily="34" charset="0"/>
                <a:ea typeface="宋体" panose="02010600030101010101" pitchFamily="2" charset="-122"/>
                <a:cs typeface="+mn-cs"/>
              </a:rPr>
              <a:t>is rather limited…</a:t>
            </a:r>
            <a:endParaRPr kumimoji="0" lang="en-US" altLang="zh-CN" sz="2400" b="0" i="0" u="none" strike="noStrike" kern="1200" cap="none" spc="0" normalizeH="0" baseline="0" noProof="0" dirty="0">
              <a:ln>
                <a:noFill/>
              </a:ln>
              <a:solidFill>
                <a:srgbClr val="FFFFFF"/>
              </a:solidFill>
              <a:effectLst/>
              <a:uLnTx/>
              <a:uFillTx/>
              <a:latin typeface="Arial" panose="020B0604020202020204" pitchFamily="34" charset="0"/>
              <a:ea typeface="宋体" panose="02010600030101010101" pitchFamily="2" charset="-122"/>
              <a:cs typeface="+mn-cs"/>
            </a:endParaRPr>
          </a:p>
        </p:txBody>
      </p:sp>
      <p:pic>
        <p:nvPicPr>
          <p:cNvPr id="14" name="Picture 13">
            <a:extLst>
              <a:ext uri="{FF2B5EF4-FFF2-40B4-BE49-F238E27FC236}">
                <a16:creationId xmlns:a16="http://schemas.microsoft.com/office/drawing/2014/main" id="{C3EB4613-013B-4962-A5A7-3BCD4F665A2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805423" y="2651139"/>
            <a:ext cx="3984752" cy="3293110"/>
          </a:xfrm>
          <a:prstGeom prst="rect">
            <a:avLst/>
          </a:prstGeom>
        </p:spPr>
      </p:pic>
    </p:spTree>
    <p:extLst>
      <p:ext uri="{BB962C8B-B14F-4D97-AF65-F5344CB8AC3E}">
        <p14:creationId xmlns:p14="http://schemas.microsoft.com/office/powerpoint/2010/main" val="9182304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748" name="Text Box 2">
            <a:extLst>
              <a:ext uri="{FF2B5EF4-FFF2-40B4-BE49-F238E27FC236}">
                <a16:creationId xmlns:a16="http://schemas.microsoft.com/office/drawing/2014/main" id="{DD4BAD2C-DD07-474F-922F-64C832B67793}"/>
              </a:ext>
            </a:extLst>
          </p:cNvPr>
          <p:cNvSpPr txBox="1">
            <a:spLocks noChangeArrowheads="1"/>
          </p:cNvSpPr>
          <p:nvPr/>
        </p:nvSpPr>
        <p:spPr bwMode="auto">
          <a:xfrm>
            <a:off x="2163880" y="1902827"/>
            <a:ext cx="6789620" cy="265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0" eaLnBrk="1" hangingPunct="1">
              <a:lnSpc>
                <a:spcPct val="85000"/>
              </a:lnSpc>
              <a:spcBef>
                <a:spcPct val="0"/>
              </a:spcBef>
              <a:buClr>
                <a:srgbClr val="990000"/>
              </a:buClr>
              <a:buNone/>
            </a:pPr>
            <a:r>
              <a:rPr lang="en-US" altLang="zh-CN" sz="2400" dirty="0">
                <a:solidFill>
                  <a:srgbClr val="000000"/>
                </a:solidFill>
                <a:ea typeface="宋体" panose="02010600030101010101" pitchFamily="2" charset="-122"/>
              </a:rPr>
              <a:t>Let’s modify “PHILOSOPHY_CORPUS.txt” </a:t>
            </a:r>
          </a:p>
          <a:p>
            <a:pPr lvl="0" eaLnBrk="1" hangingPunct="1">
              <a:lnSpc>
                <a:spcPct val="85000"/>
              </a:lnSpc>
              <a:spcBef>
                <a:spcPct val="0"/>
              </a:spcBef>
              <a:buClr>
                <a:srgbClr val="990000"/>
              </a:buClr>
              <a:buNone/>
            </a:pPr>
            <a:r>
              <a:rPr lang="en-US" altLang="zh-CN" sz="2400" dirty="0">
                <a:solidFill>
                  <a:srgbClr val="000000"/>
                </a:solidFill>
                <a:ea typeface="宋体" panose="02010600030101010101" pitchFamily="2" charset="-122"/>
              </a:rPr>
              <a:t>to scrape the entries for:</a:t>
            </a:r>
          </a:p>
          <a:p>
            <a:pPr lvl="1" eaLnBrk="1" hangingPunct="1">
              <a:lnSpc>
                <a:spcPct val="85000"/>
              </a:lnSpc>
              <a:spcBef>
                <a:spcPct val="0"/>
              </a:spcBef>
              <a:buClr>
                <a:srgbClr val="990000"/>
              </a:buClr>
            </a:pPr>
            <a:r>
              <a:rPr lang="en-US" altLang="zh-CN" sz="2000" dirty="0">
                <a:solidFill>
                  <a:srgbClr val="000000"/>
                </a:solidFill>
                <a:ea typeface="宋体" panose="02010600030101010101" pitchFamily="2" charset="-122"/>
              </a:rPr>
              <a:t>abduction </a:t>
            </a:r>
          </a:p>
          <a:p>
            <a:pPr lvl="1" eaLnBrk="1" hangingPunct="1">
              <a:lnSpc>
                <a:spcPct val="85000"/>
              </a:lnSpc>
              <a:spcBef>
                <a:spcPct val="0"/>
              </a:spcBef>
              <a:buClr>
                <a:srgbClr val="990000"/>
              </a:buClr>
            </a:pPr>
            <a:r>
              <a:rPr lang="en-US" altLang="zh-CN" sz="2000" dirty="0" err="1">
                <a:solidFill>
                  <a:srgbClr val="000000"/>
                </a:solidFill>
                <a:ea typeface="宋体" panose="02010600030101010101" pitchFamily="2" charset="-122"/>
              </a:rPr>
              <a:t>abelard</a:t>
            </a:r>
            <a:endParaRPr lang="en-US" altLang="zh-CN" sz="2000" dirty="0">
              <a:solidFill>
                <a:srgbClr val="000000"/>
              </a:solidFill>
              <a:ea typeface="宋体" panose="02010600030101010101" pitchFamily="2" charset="-122"/>
            </a:endParaRPr>
          </a:p>
          <a:p>
            <a:pPr lvl="1" eaLnBrk="1" hangingPunct="1">
              <a:lnSpc>
                <a:spcPct val="85000"/>
              </a:lnSpc>
              <a:spcBef>
                <a:spcPct val="0"/>
              </a:spcBef>
              <a:buClr>
                <a:srgbClr val="990000"/>
              </a:buClr>
            </a:pPr>
            <a:r>
              <a:rPr lang="en-US" altLang="zh-CN" sz="2000" dirty="0" err="1">
                <a:solidFill>
                  <a:srgbClr val="000000"/>
                </a:solidFill>
                <a:ea typeface="宋体" panose="02010600030101010101" pitchFamily="2" charset="-122"/>
              </a:rPr>
              <a:t>abhidharma</a:t>
            </a:r>
            <a:r>
              <a:rPr lang="en-US" altLang="zh-CN" sz="2000" dirty="0">
                <a:solidFill>
                  <a:srgbClr val="000000"/>
                </a:solidFill>
                <a:ea typeface="宋体" panose="02010600030101010101" pitchFamily="2" charset="-122"/>
              </a:rPr>
              <a:t> </a:t>
            </a:r>
          </a:p>
          <a:p>
            <a:pPr lvl="1" eaLnBrk="1" hangingPunct="1">
              <a:lnSpc>
                <a:spcPct val="85000"/>
              </a:lnSpc>
              <a:spcBef>
                <a:spcPct val="0"/>
              </a:spcBef>
              <a:buClr>
                <a:srgbClr val="990000"/>
              </a:buClr>
            </a:pPr>
            <a:r>
              <a:rPr lang="en-US" altLang="zh-CN" sz="2000" dirty="0">
                <a:solidFill>
                  <a:srgbClr val="000000"/>
                </a:solidFill>
                <a:ea typeface="宋体" panose="02010600030101010101" pitchFamily="2" charset="-122"/>
              </a:rPr>
              <a:t>abilities </a:t>
            </a:r>
          </a:p>
          <a:p>
            <a:pPr lvl="1" eaLnBrk="1" hangingPunct="1">
              <a:lnSpc>
                <a:spcPct val="85000"/>
              </a:lnSpc>
              <a:spcBef>
                <a:spcPct val="0"/>
              </a:spcBef>
              <a:buClr>
                <a:srgbClr val="990000"/>
              </a:buClr>
            </a:pPr>
            <a:r>
              <a:rPr lang="en-US" altLang="zh-CN" sz="2000" dirty="0" err="1">
                <a:solidFill>
                  <a:srgbClr val="000000"/>
                </a:solidFill>
                <a:ea typeface="宋体" panose="02010600030101010101" pitchFamily="2" charset="-122"/>
              </a:rPr>
              <a:t>abner-burgos</a:t>
            </a:r>
            <a:endParaRPr lang="en-US" altLang="zh-CN" sz="2000" dirty="0">
              <a:solidFill>
                <a:srgbClr val="000000"/>
              </a:solidFill>
              <a:ea typeface="宋体" panose="02010600030101010101" pitchFamily="2" charset="-122"/>
            </a:endParaRPr>
          </a:p>
          <a:p>
            <a:pPr lvl="0" eaLnBrk="1" hangingPunct="1">
              <a:lnSpc>
                <a:spcPct val="85000"/>
              </a:lnSpc>
              <a:spcBef>
                <a:spcPct val="0"/>
              </a:spcBef>
              <a:buClr>
                <a:srgbClr val="990000"/>
              </a:buClr>
              <a:buNone/>
            </a:pPr>
            <a:endParaRPr lang="en-US" altLang="zh-CN" sz="2400" dirty="0">
              <a:solidFill>
                <a:srgbClr val="000000"/>
              </a:solidFill>
              <a:ea typeface="宋体" panose="02010600030101010101" pitchFamily="2" charset="-122"/>
            </a:endParaRPr>
          </a:p>
          <a:p>
            <a:pPr lvl="0" eaLnBrk="1" hangingPunct="1">
              <a:lnSpc>
                <a:spcPct val="85000"/>
              </a:lnSpc>
              <a:spcBef>
                <a:spcPct val="0"/>
              </a:spcBef>
              <a:buClr>
                <a:srgbClr val="990000"/>
              </a:buClr>
              <a:buNone/>
            </a:pPr>
            <a:r>
              <a:rPr lang="en-US" altLang="zh-CN" sz="2400" dirty="0">
                <a:solidFill>
                  <a:srgbClr val="000000"/>
                </a:solidFill>
                <a:ea typeface="宋体" panose="02010600030101010101" pitchFamily="2" charset="-122"/>
              </a:rPr>
              <a:t>Then generate a </a:t>
            </a:r>
            <a:r>
              <a:rPr lang="en-US" altLang="zh-CN" sz="2400" dirty="0" err="1">
                <a:solidFill>
                  <a:srgbClr val="000000"/>
                </a:solidFill>
                <a:ea typeface="宋体" panose="02010600030101010101" pitchFamily="2" charset="-122"/>
              </a:rPr>
              <a:t>wordcloud</a:t>
            </a:r>
            <a:r>
              <a:rPr lang="en-US" altLang="zh-CN" sz="2400" dirty="0">
                <a:solidFill>
                  <a:srgbClr val="000000"/>
                </a:solidFill>
                <a:ea typeface="宋体" panose="02010600030101010101" pitchFamily="2" charset="-122"/>
              </a:rPr>
              <a:t> for those entries.</a:t>
            </a:r>
          </a:p>
        </p:txBody>
      </p:sp>
      <p:pic>
        <p:nvPicPr>
          <p:cNvPr id="4" name="Picture 3" descr="Text&#10;&#10;Description automatically generated">
            <a:extLst>
              <a:ext uri="{FF2B5EF4-FFF2-40B4-BE49-F238E27FC236}">
                <a16:creationId xmlns:a16="http://schemas.microsoft.com/office/drawing/2014/main" id="{9BFC7A9F-B9D8-41EA-93CF-6CF9A3EB0C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9411" y="4836028"/>
            <a:ext cx="6617733" cy="10359148"/>
          </a:xfrm>
          <a:prstGeom prst="rect">
            <a:avLst/>
          </a:prstGeom>
          <a:ln>
            <a:solidFill>
              <a:schemeClr val="tx1"/>
            </a:solidFill>
          </a:ln>
        </p:spPr>
      </p:pic>
    </p:spTree>
    <p:extLst>
      <p:ext uri="{BB962C8B-B14F-4D97-AF65-F5344CB8AC3E}">
        <p14:creationId xmlns:p14="http://schemas.microsoft.com/office/powerpoint/2010/main" val="20777453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showMasterPhAnim="0">
  <p:cSld>
    <p:bg>
      <p:bgPr>
        <a:solidFill>
          <a:schemeClr val="tx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1B69B86-1E87-48D8-9495-D7F6E7262CD9}"/>
              </a:ext>
            </a:extLst>
          </p:cNvPr>
          <p:cNvPicPr>
            <a:picLocks noChangeAspect="1"/>
          </p:cNvPicPr>
          <p:nvPr/>
        </p:nvPicPr>
        <p:blipFill>
          <a:blip r:embed="rId2"/>
          <a:stretch>
            <a:fillRect/>
          </a:stretch>
        </p:blipFill>
        <p:spPr>
          <a:xfrm>
            <a:off x="1371600" y="233362"/>
            <a:ext cx="6400800" cy="6391275"/>
          </a:xfrm>
          <a:prstGeom prst="rect">
            <a:avLst/>
          </a:prstGeom>
        </p:spPr>
      </p:pic>
    </p:spTree>
    <p:extLst>
      <p:ext uri="{BB962C8B-B14F-4D97-AF65-F5344CB8AC3E}">
        <p14:creationId xmlns:p14="http://schemas.microsoft.com/office/powerpoint/2010/main" val="265721814"/>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868" name="Text Box 2">
            <a:extLst>
              <a:ext uri="{FF2B5EF4-FFF2-40B4-BE49-F238E27FC236}">
                <a16:creationId xmlns:a16="http://schemas.microsoft.com/office/drawing/2014/main" id="{D3875BF8-A10E-4D42-B22E-EEF9523BC6BE}"/>
              </a:ext>
            </a:extLst>
          </p:cNvPr>
          <p:cNvSpPr txBox="1">
            <a:spLocks noChangeArrowheads="1"/>
          </p:cNvSpPr>
          <p:nvPr/>
        </p:nvSpPr>
        <p:spPr bwMode="auto">
          <a:xfrm>
            <a:off x="2167054" y="1689467"/>
            <a:ext cx="6740725"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For creating spaces for larger corpora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(even the full text of the SEP), it is better to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switch to something like the </a:t>
            </a:r>
            <a:r>
              <a:rPr lang="en-US" altLang="zh-CN" sz="2400" dirty="0" err="1">
                <a:ea typeface="宋体" panose="02010600030101010101" pitchFamily="2" charset="-122"/>
              </a:rPr>
              <a:t>Gensim</a:t>
            </a:r>
            <a:r>
              <a:rPr lang="en-US" altLang="zh-CN" sz="2400" dirty="0">
                <a:ea typeface="宋体" panose="02010600030101010101" pitchFamily="2" charset="-122"/>
              </a:rPr>
              <a:t> toolkit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in Python…</a:t>
            </a:r>
          </a:p>
        </p:txBody>
      </p:sp>
      <p:sp>
        <p:nvSpPr>
          <p:cNvPr id="39" name="Text Box 2">
            <a:extLst>
              <a:ext uri="{FF2B5EF4-FFF2-40B4-BE49-F238E27FC236}">
                <a16:creationId xmlns:a16="http://schemas.microsoft.com/office/drawing/2014/main" id="{CCAFB4F8-42F7-4BB6-BFB7-B0284B040AAE}"/>
              </a:ext>
            </a:extLst>
          </p:cNvPr>
          <p:cNvSpPr txBox="1">
            <a:spLocks noChangeArrowheads="1"/>
          </p:cNvSpPr>
          <p:nvPr/>
        </p:nvSpPr>
        <p:spPr bwMode="auto">
          <a:xfrm>
            <a:off x="2173405" y="3277172"/>
            <a:ext cx="5867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990000"/>
                </a:solidFill>
                <a:ea typeface="宋体" panose="02010600030101010101" pitchFamily="2" charset="-122"/>
              </a:rPr>
              <a:t>COCA (non-academic)</a:t>
            </a:r>
          </a:p>
        </p:txBody>
      </p:sp>
      <p:sp>
        <p:nvSpPr>
          <p:cNvPr id="43" name="Text Box 2">
            <a:extLst>
              <a:ext uri="{FF2B5EF4-FFF2-40B4-BE49-F238E27FC236}">
                <a16:creationId xmlns:a16="http://schemas.microsoft.com/office/drawing/2014/main" id="{A1AC8926-50A2-4B9C-8E41-94D327950FBC}"/>
              </a:ext>
            </a:extLst>
          </p:cNvPr>
          <p:cNvSpPr txBox="1">
            <a:spLocks noChangeArrowheads="1"/>
          </p:cNvSpPr>
          <p:nvPr/>
        </p:nvSpPr>
        <p:spPr bwMode="auto">
          <a:xfrm>
            <a:off x="2171818" y="4088638"/>
            <a:ext cx="586740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word2vec context-predicting model</a:t>
            </a:r>
          </a:p>
        </p:txBody>
      </p:sp>
      <p:sp>
        <p:nvSpPr>
          <p:cNvPr id="40" name="Text Box 2">
            <a:extLst>
              <a:ext uri="{FF2B5EF4-FFF2-40B4-BE49-F238E27FC236}">
                <a16:creationId xmlns:a16="http://schemas.microsoft.com/office/drawing/2014/main" id="{6C0A2230-544F-4819-AEE0-AE332F3142D6}"/>
              </a:ext>
            </a:extLst>
          </p:cNvPr>
          <p:cNvSpPr txBox="1">
            <a:spLocks noChangeArrowheads="1"/>
          </p:cNvSpPr>
          <p:nvPr/>
        </p:nvSpPr>
        <p:spPr bwMode="auto">
          <a:xfrm>
            <a:off x="2163880" y="4543424"/>
            <a:ext cx="5867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(Spearman’s rho = </a:t>
            </a:r>
            <a:r>
              <a:rPr lang="en-US" altLang="zh-CN" sz="2400" b="1" dirty="0">
                <a:ea typeface="宋体" panose="02010600030101010101" pitchFamily="2" charset="-122"/>
              </a:rPr>
              <a:t>0.80</a:t>
            </a:r>
            <a:r>
              <a:rPr lang="en-US" altLang="zh-CN" sz="2400" dirty="0">
                <a:ea typeface="宋体" panose="02010600030101010101" pitchFamily="2" charset="-122"/>
              </a:rPr>
              <a:t>)</a:t>
            </a:r>
          </a:p>
        </p:txBody>
      </p:sp>
      <p:sp>
        <p:nvSpPr>
          <p:cNvPr id="44" name="Text Box 2">
            <a:extLst>
              <a:ext uri="{FF2B5EF4-FFF2-40B4-BE49-F238E27FC236}">
                <a16:creationId xmlns:a16="http://schemas.microsoft.com/office/drawing/2014/main" id="{B6C67234-4341-49B9-9CE6-2B898C70805D}"/>
              </a:ext>
            </a:extLst>
          </p:cNvPr>
          <p:cNvSpPr txBox="1">
            <a:spLocks noChangeArrowheads="1"/>
          </p:cNvSpPr>
          <p:nvPr/>
        </p:nvSpPr>
        <p:spPr bwMode="auto">
          <a:xfrm>
            <a:off x="2171818" y="3683799"/>
            <a:ext cx="5867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lemmas</a:t>
            </a:r>
          </a:p>
        </p:txBody>
      </p:sp>
      <p:pic>
        <p:nvPicPr>
          <p:cNvPr id="9" name="Picture 8">
            <a:extLst>
              <a:ext uri="{FF2B5EF4-FFF2-40B4-BE49-F238E27FC236}">
                <a16:creationId xmlns:a16="http://schemas.microsoft.com/office/drawing/2014/main" id="{59B5982B-3271-4E43-A912-00FE2130B7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9293" y="5114510"/>
            <a:ext cx="5867400" cy="164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P spid="40" grpId="0"/>
      <p:bldP spid="44" grpId="0"/>
    </p:bldLst>
  </p:timing>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 name="Text Box 2">
            <a:extLst>
              <a:ext uri="{FF2B5EF4-FFF2-40B4-BE49-F238E27FC236}">
                <a16:creationId xmlns:a16="http://schemas.microsoft.com/office/drawing/2014/main" id="{C631F195-D090-45FC-9801-F644837EC410}"/>
              </a:ext>
            </a:extLst>
          </p:cNvPr>
          <p:cNvSpPr txBox="1">
            <a:spLocks noChangeArrowheads="1"/>
          </p:cNvSpPr>
          <p:nvPr/>
        </p:nvSpPr>
        <p:spPr bwMode="auto">
          <a:xfrm>
            <a:off x="2173405" y="1790178"/>
            <a:ext cx="586740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990000"/>
                </a:solidFill>
                <a:ea typeface="宋体" panose="02010600030101010101" pitchFamily="2" charset="-122"/>
              </a:rPr>
              <a:t>Philosophy Corpus: </a:t>
            </a:r>
          </a:p>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SEP and IEP; lemmatized, word2vec</a:t>
            </a:r>
          </a:p>
        </p:txBody>
      </p:sp>
      <p:pic>
        <p:nvPicPr>
          <p:cNvPr id="25" name="Picture 24">
            <a:extLst>
              <a:ext uri="{FF2B5EF4-FFF2-40B4-BE49-F238E27FC236}">
                <a16:creationId xmlns:a16="http://schemas.microsoft.com/office/drawing/2014/main" id="{036ACE2B-1D8A-4675-B107-522634B96C7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9293" y="2753790"/>
            <a:ext cx="5867400" cy="164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8E63C4EF-7F94-47C6-9A01-C98EAD54C4B1}"/>
              </a:ext>
            </a:extLst>
          </p:cNvPr>
          <p:cNvSpPr txBox="1">
            <a:spLocks noChangeArrowheads="1"/>
          </p:cNvSpPr>
          <p:nvPr/>
        </p:nvSpPr>
        <p:spPr bwMode="auto">
          <a:xfrm>
            <a:off x="2167055" y="1902827"/>
            <a:ext cx="6252740"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Looking across these sets of analyses,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find evidence for a positive answer to each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of our four questions:</a:t>
            </a:r>
          </a:p>
        </p:txBody>
      </p:sp>
      <p:sp>
        <p:nvSpPr>
          <p:cNvPr id="7" name="Text Box 2">
            <a:extLst>
              <a:ext uri="{FF2B5EF4-FFF2-40B4-BE49-F238E27FC236}">
                <a16:creationId xmlns:a16="http://schemas.microsoft.com/office/drawing/2014/main" id="{42A88219-4949-4C7D-BED6-A67EBA3F3F18}"/>
              </a:ext>
            </a:extLst>
          </p:cNvPr>
          <p:cNvSpPr txBox="1">
            <a:spLocks noChangeArrowheads="1"/>
          </p:cNvSpPr>
          <p:nvPr/>
        </p:nvSpPr>
        <p:spPr bwMode="auto">
          <a:xfrm>
            <a:off x="2148068" y="3111600"/>
            <a:ext cx="5867400"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Tx/>
              <a:buNone/>
            </a:pPr>
            <a:r>
              <a:rPr lang="en-US" altLang="zh-CN" sz="2000" b="1" dirty="0">
                <a:solidFill>
                  <a:srgbClr val="990000"/>
                </a:solidFill>
                <a:ea typeface="宋体" panose="02010600030101010101" pitchFamily="2" charset="-122"/>
              </a:rPr>
              <a:t>(1) </a:t>
            </a:r>
            <a:r>
              <a:rPr lang="en-US" altLang="zh-CN" sz="2000" dirty="0">
                <a:ea typeface="宋体" panose="02010600030101010101" pitchFamily="2" charset="-122"/>
              </a:rPr>
              <a:t>Can corpus analysis provide independent support for the thesis that ordinary causal attributions are sensitive to normative information? </a:t>
            </a:r>
          </a:p>
        </p:txBody>
      </p:sp>
      <p:sp>
        <p:nvSpPr>
          <p:cNvPr id="8" name="Text Box 2">
            <a:extLst>
              <a:ext uri="{FF2B5EF4-FFF2-40B4-BE49-F238E27FC236}">
                <a16:creationId xmlns:a16="http://schemas.microsoft.com/office/drawing/2014/main" id="{A46770D1-AC10-4FE7-80A6-39E1FA7CB6F3}"/>
              </a:ext>
            </a:extLst>
          </p:cNvPr>
          <p:cNvSpPr txBox="1">
            <a:spLocks noChangeArrowheads="1"/>
          </p:cNvSpPr>
          <p:nvPr/>
        </p:nvSpPr>
        <p:spPr bwMode="auto">
          <a:xfrm>
            <a:off x="2146480" y="3987900"/>
            <a:ext cx="5867400"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Tx/>
              <a:buNone/>
            </a:pPr>
            <a:r>
              <a:rPr lang="en-US" altLang="zh-CN" sz="2000" b="1">
                <a:solidFill>
                  <a:srgbClr val="990000"/>
                </a:solidFill>
                <a:ea typeface="宋体" panose="02010600030101010101" pitchFamily="2" charset="-122"/>
              </a:rPr>
              <a:t>(2) </a:t>
            </a:r>
            <a:r>
              <a:rPr lang="en-US" altLang="zh-CN" sz="2000">
                <a:ea typeface="宋体" panose="02010600030101010101" pitchFamily="2" charset="-122"/>
              </a:rPr>
              <a:t>Does the evidence coming from corpus analysis support the contention that outcome valence matters for ordinary causal attributions?</a:t>
            </a:r>
          </a:p>
        </p:txBody>
      </p:sp>
      <p:sp>
        <p:nvSpPr>
          <p:cNvPr id="9" name="Text Box 2">
            <a:extLst>
              <a:ext uri="{FF2B5EF4-FFF2-40B4-BE49-F238E27FC236}">
                <a16:creationId xmlns:a16="http://schemas.microsoft.com/office/drawing/2014/main" id="{92D497B5-69CB-4928-9800-21CEEAB03DFA}"/>
              </a:ext>
            </a:extLst>
          </p:cNvPr>
          <p:cNvSpPr txBox="1">
            <a:spLocks noChangeArrowheads="1"/>
          </p:cNvSpPr>
          <p:nvPr/>
        </p:nvSpPr>
        <p:spPr bwMode="auto">
          <a:xfrm>
            <a:off x="2146480" y="4865787"/>
            <a:ext cx="58674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Tx/>
              <a:buNone/>
            </a:pPr>
            <a:r>
              <a:rPr lang="en-US" altLang="zh-CN" sz="2000" b="1" dirty="0">
                <a:solidFill>
                  <a:srgbClr val="990000"/>
                </a:solidFill>
                <a:ea typeface="宋体" panose="02010600030101010101" pitchFamily="2" charset="-122"/>
              </a:rPr>
              <a:t>(3) </a:t>
            </a:r>
            <a:r>
              <a:rPr lang="en-US" altLang="zh-CN" sz="2000" dirty="0">
                <a:ea typeface="宋体" panose="02010600030101010101" pitchFamily="2" charset="-122"/>
              </a:rPr>
              <a:t>Are ordinary causal attributions similar to responsibility attributions?</a:t>
            </a:r>
          </a:p>
        </p:txBody>
      </p:sp>
      <p:sp>
        <p:nvSpPr>
          <p:cNvPr id="10" name="Text Box 2">
            <a:extLst>
              <a:ext uri="{FF2B5EF4-FFF2-40B4-BE49-F238E27FC236}">
                <a16:creationId xmlns:a16="http://schemas.microsoft.com/office/drawing/2014/main" id="{CE3E1024-C68B-4B7F-84E4-EB6A307C2629}"/>
              </a:ext>
            </a:extLst>
          </p:cNvPr>
          <p:cNvSpPr txBox="1">
            <a:spLocks noChangeArrowheads="1"/>
          </p:cNvSpPr>
          <p:nvPr/>
        </p:nvSpPr>
        <p:spPr bwMode="auto">
          <a:xfrm>
            <a:off x="2152830" y="5511899"/>
            <a:ext cx="5867400" cy="87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Tx/>
              <a:buNone/>
            </a:pPr>
            <a:r>
              <a:rPr lang="en-US" altLang="zh-CN" sz="2000" b="1" dirty="0">
                <a:solidFill>
                  <a:srgbClr val="990000"/>
                </a:solidFill>
                <a:ea typeface="宋体" panose="02010600030101010101" pitchFamily="2" charset="-122"/>
              </a:rPr>
              <a:t>(4) </a:t>
            </a:r>
            <a:r>
              <a:rPr lang="en-US" altLang="zh-CN" sz="2000" dirty="0">
                <a:ea typeface="宋体" panose="02010600030101010101" pitchFamily="2" charset="-122"/>
              </a:rPr>
              <a:t>Are causal attributions of philosophers different from causal attributions we find in corpora of more ordinary language?</a:t>
            </a:r>
          </a:p>
        </p:txBody>
      </p:sp>
      <p:pic>
        <p:nvPicPr>
          <p:cNvPr id="11" name="Picture 2" descr="https://upload.wikimedia.org/wikipedia/commons/thumb/b/bd/Checkmark_green.svg/1180px-Checkmark_green.svg.png">
            <a:extLst>
              <a:ext uri="{FF2B5EF4-FFF2-40B4-BE49-F238E27FC236}">
                <a16:creationId xmlns:a16="http://schemas.microsoft.com/office/drawing/2014/main" id="{9ED9A4D9-385E-4D8E-92F7-D7B17AE51A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704"/>
          <a:stretch>
            <a:fillRect/>
          </a:stretch>
        </p:blipFill>
        <p:spPr bwMode="auto">
          <a:xfrm>
            <a:off x="1468618" y="3075087"/>
            <a:ext cx="1103312" cy="903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 descr="https://upload.wikimedia.org/wikipedia/commons/thumb/b/bd/Checkmark_green.svg/1180px-Checkmark_green.svg.png">
            <a:extLst>
              <a:ext uri="{FF2B5EF4-FFF2-40B4-BE49-F238E27FC236}">
                <a16:creationId xmlns:a16="http://schemas.microsoft.com/office/drawing/2014/main" id="{C7D1E557-D18C-41B8-89FD-ED5303CB54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704"/>
          <a:stretch>
            <a:fillRect/>
          </a:stretch>
        </p:blipFill>
        <p:spPr bwMode="auto">
          <a:xfrm>
            <a:off x="1468618" y="3943450"/>
            <a:ext cx="1103312" cy="90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2" descr="https://upload.wikimedia.org/wikipedia/commons/thumb/b/bd/Checkmark_green.svg/1180px-Checkmark_green.svg.png">
            <a:extLst>
              <a:ext uri="{FF2B5EF4-FFF2-40B4-BE49-F238E27FC236}">
                <a16:creationId xmlns:a16="http://schemas.microsoft.com/office/drawing/2014/main" id="{A4979FED-8866-432B-A41C-801E0D22EE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704"/>
          <a:stretch>
            <a:fillRect/>
          </a:stretch>
        </p:blipFill>
        <p:spPr bwMode="auto">
          <a:xfrm>
            <a:off x="1468618" y="4634012"/>
            <a:ext cx="1103312"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 descr="https://upload.wikimedia.org/wikipedia/commons/thumb/b/bd/Checkmark_green.svg/1180px-Checkmark_green.svg.png">
            <a:extLst>
              <a:ext uri="{FF2B5EF4-FFF2-40B4-BE49-F238E27FC236}">
                <a16:creationId xmlns:a16="http://schemas.microsoft.com/office/drawing/2014/main" id="{7BBDF8A1-5E90-4033-93CD-5E1058D37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5704"/>
          <a:stretch>
            <a:fillRect/>
          </a:stretch>
        </p:blipFill>
        <p:spPr bwMode="auto">
          <a:xfrm>
            <a:off x="1494018" y="5427761"/>
            <a:ext cx="1103312"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00713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ext Box 2">
            <a:extLst>
              <a:ext uri="{FF2B5EF4-FFF2-40B4-BE49-F238E27FC236}">
                <a16:creationId xmlns:a16="http://schemas.microsoft.com/office/drawing/2014/main" id="{D636773C-FD5D-4680-B285-A671E790BD9C}"/>
              </a:ext>
            </a:extLst>
          </p:cNvPr>
          <p:cNvSpPr txBox="1">
            <a:spLocks noChangeArrowheads="1"/>
          </p:cNvSpPr>
          <p:nvPr/>
        </p:nvSpPr>
        <p:spPr bwMode="auto">
          <a:xfrm>
            <a:off x="2139165" y="1872309"/>
            <a:ext cx="472440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Two varieties of causation…</a:t>
            </a:r>
          </a:p>
        </p:txBody>
      </p:sp>
      <p:sp>
        <p:nvSpPr>
          <p:cNvPr id="6" name="Text Box 2">
            <a:extLst>
              <a:ext uri="{FF2B5EF4-FFF2-40B4-BE49-F238E27FC236}">
                <a16:creationId xmlns:a16="http://schemas.microsoft.com/office/drawing/2014/main" id="{15FE5EAD-588E-468F-B0CA-8BE7D192363E}"/>
              </a:ext>
            </a:extLst>
          </p:cNvPr>
          <p:cNvSpPr txBox="1">
            <a:spLocks noChangeArrowheads="1"/>
          </p:cNvSpPr>
          <p:nvPr/>
        </p:nvSpPr>
        <p:spPr bwMode="auto">
          <a:xfrm>
            <a:off x="2139165" y="2552001"/>
            <a:ext cx="54864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400" b="1" dirty="0">
                <a:solidFill>
                  <a:srgbClr val="990000"/>
                </a:solidFill>
                <a:ea typeface="宋体" panose="02010600030101010101" pitchFamily="2" charset="-122"/>
              </a:rPr>
              <a:t>Structural Causation:</a:t>
            </a:r>
          </a:p>
          <a:p>
            <a:pPr eaLnBrk="1" hangingPunct="1">
              <a:lnSpc>
                <a:spcPct val="9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Patterns of statistical association…</a:t>
            </a:r>
          </a:p>
        </p:txBody>
      </p:sp>
      <p:pic>
        <p:nvPicPr>
          <p:cNvPr id="3080" name="Picture 8" descr="http://theincidentaleconomist.com/wordpress/wp-content/uploads/2012/05/rosenheck-model.jpg">
            <a:extLst>
              <a:ext uri="{FF2B5EF4-FFF2-40B4-BE49-F238E27FC236}">
                <a16:creationId xmlns:a16="http://schemas.microsoft.com/office/drawing/2014/main" id="{6813F424-8FA5-4621-A7CA-C253FE752F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4678" y="3536492"/>
            <a:ext cx="3859212" cy="304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185164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Text Box 2">
            <a:extLst>
              <a:ext uri="{FF2B5EF4-FFF2-40B4-BE49-F238E27FC236}">
                <a16:creationId xmlns:a16="http://schemas.microsoft.com/office/drawing/2014/main" id="{D636773C-FD5D-4680-B285-A671E790BD9C}"/>
              </a:ext>
            </a:extLst>
          </p:cNvPr>
          <p:cNvSpPr txBox="1">
            <a:spLocks noChangeArrowheads="1"/>
          </p:cNvSpPr>
          <p:nvPr/>
        </p:nvSpPr>
        <p:spPr bwMode="auto">
          <a:xfrm>
            <a:off x="2139165" y="1872309"/>
            <a:ext cx="4724400" cy="424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Two varieties of causation…</a:t>
            </a:r>
          </a:p>
        </p:txBody>
      </p:sp>
      <p:sp>
        <p:nvSpPr>
          <p:cNvPr id="6" name="Text Box 2">
            <a:extLst>
              <a:ext uri="{FF2B5EF4-FFF2-40B4-BE49-F238E27FC236}">
                <a16:creationId xmlns:a16="http://schemas.microsoft.com/office/drawing/2014/main" id="{15FE5EAD-588E-468F-B0CA-8BE7D192363E}"/>
              </a:ext>
            </a:extLst>
          </p:cNvPr>
          <p:cNvSpPr txBox="1">
            <a:spLocks noChangeArrowheads="1"/>
          </p:cNvSpPr>
          <p:nvPr/>
        </p:nvSpPr>
        <p:spPr bwMode="auto">
          <a:xfrm>
            <a:off x="2139165" y="2552001"/>
            <a:ext cx="54864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400" b="1" dirty="0">
                <a:solidFill>
                  <a:srgbClr val="990000"/>
                </a:solidFill>
                <a:ea typeface="宋体" panose="02010600030101010101" pitchFamily="2" charset="-122"/>
              </a:rPr>
              <a:t>Structural Causation:</a:t>
            </a:r>
          </a:p>
          <a:p>
            <a:pPr eaLnBrk="1" hangingPunct="1">
              <a:lnSpc>
                <a:spcPct val="9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Patterns of statistical association…</a:t>
            </a:r>
          </a:p>
        </p:txBody>
      </p:sp>
      <p:sp>
        <p:nvSpPr>
          <p:cNvPr id="7" name="Text Box 2">
            <a:extLst>
              <a:ext uri="{FF2B5EF4-FFF2-40B4-BE49-F238E27FC236}">
                <a16:creationId xmlns:a16="http://schemas.microsoft.com/office/drawing/2014/main" id="{8FD6A2F9-FB75-4032-85FB-F1F0EFF72BDC}"/>
              </a:ext>
            </a:extLst>
          </p:cNvPr>
          <p:cNvSpPr txBox="1">
            <a:spLocks noChangeArrowheads="1"/>
          </p:cNvSpPr>
          <p:nvPr/>
        </p:nvSpPr>
        <p:spPr bwMode="auto">
          <a:xfrm>
            <a:off x="2139165" y="3373571"/>
            <a:ext cx="6037263"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400" b="1" dirty="0">
                <a:solidFill>
                  <a:srgbClr val="990000"/>
                </a:solidFill>
                <a:ea typeface="宋体" panose="02010600030101010101" pitchFamily="2" charset="-122"/>
              </a:rPr>
              <a:t>Actual Causation:</a:t>
            </a:r>
          </a:p>
          <a:p>
            <a:pPr eaLnBrk="1" hangingPunct="1">
              <a:lnSpc>
                <a:spcPct val="9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Accounting for things that have already </a:t>
            </a:r>
          </a:p>
          <a:p>
            <a:pPr eaLnBrk="1" hangingPunct="1">
              <a:lnSpc>
                <a:spcPct val="9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happened…</a:t>
            </a:r>
          </a:p>
        </p:txBody>
      </p:sp>
      <p:pic>
        <p:nvPicPr>
          <p:cNvPr id="12" name="Picture 2" descr="http://www.improvisedlife.com/cms/wp-content/uploads/2014/03/ai-weiwei-dropping_vase-copy.jpg">
            <a:extLst>
              <a:ext uri="{FF2B5EF4-FFF2-40B4-BE49-F238E27FC236}">
                <a16:creationId xmlns:a16="http://schemas.microsoft.com/office/drawing/2014/main" id="{514B3431-2F0E-4F3F-8EBB-2F0D849F07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5135" y="4539018"/>
            <a:ext cx="5345113" cy="2009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Oval 12">
            <a:extLst>
              <a:ext uri="{FF2B5EF4-FFF2-40B4-BE49-F238E27FC236}">
                <a16:creationId xmlns:a16="http://schemas.microsoft.com/office/drawing/2014/main" id="{9B59354C-1323-43EC-815A-DCA4E772D6AB}"/>
              </a:ext>
            </a:extLst>
          </p:cNvPr>
          <p:cNvSpPr>
            <a:spLocks noChangeArrowheads="1"/>
          </p:cNvSpPr>
          <p:nvPr/>
        </p:nvSpPr>
        <p:spPr bwMode="auto">
          <a:xfrm>
            <a:off x="6772735" y="4560963"/>
            <a:ext cx="1524000" cy="1933575"/>
          </a:xfrm>
          <a:prstGeom prst="ellipse">
            <a:avLst/>
          </a:prstGeom>
          <a:noFill/>
          <a:ln w="76200" algn="ctr">
            <a:solidFill>
              <a:srgbClr val="C00000"/>
            </a:solidFill>
            <a:round/>
            <a:headEnd/>
            <a:tailEnd/>
          </a:ln>
          <a:extLst>
            <a:ext uri="{909E8E84-426E-40DD-AFC4-6F175D3DCCD1}">
              <a14:hiddenFill xmlns:a14="http://schemas.microsoft.com/office/drawing/2010/main">
                <a:solidFill>
                  <a:srgbClr val="FFFFFF"/>
                </a:solidFill>
              </a14:hiddenFill>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endParaRPr lang="en-US" altLang="en-US" sz="1600"/>
          </a:p>
        </p:txBody>
      </p:sp>
      <p:sp>
        <p:nvSpPr>
          <p:cNvPr id="14" name="Arrow: Pentagon 13">
            <a:extLst>
              <a:ext uri="{FF2B5EF4-FFF2-40B4-BE49-F238E27FC236}">
                <a16:creationId xmlns:a16="http://schemas.microsoft.com/office/drawing/2014/main" id="{E6049AAC-FEE7-4D3D-8AA5-35B9C378167F}"/>
              </a:ext>
            </a:extLst>
          </p:cNvPr>
          <p:cNvSpPr/>
          <p:nvPr/>
        </p:nvSpPr>
        <p:spPr bwMode="auto">
          <a:xfrm>
            <a:off x="2209190" y="5256510"/>
            <a:ext cx="4487345" cy="1015663"/>
          </a:xfrm>
          <a:prstGeom prst="homePlate">
            <a:avLst/>
          </a:prstGeom>
          <a:solidFill>
            <a:schemeClr val="bg1">
              <a:lumMod val="85000"/>
            </a:schemeClr>
          </a:solidFill>
          <a:ln w="9525" cap="flat" cmpd="sng" algn="ctr">
            <a:solidFill>
              <a:srgbClr val="002060"/>
            </a:solidFill>
            <a:prstDash val="solid"/>
            <a:round/>
            <a:headEnd type="none" w="med" len="med"/>
            <a:tailEnd type="none" w="med" len="med"/>
          </a:ln>
          <a:effectLst/>
        </p:spPr>
        <p:txBody>
          <a:bodyPr wrap="square">
            <a:spAutoFit/>
          </a:bodyPr>
          <a:lstStyle/>
          <a:p>
            <a:pPr marL="342900" indent="-342900" eaLnBrk="1" hangingPunct="1">
              <a:buClr>
                <a:srgbClr val="990000"/>
              </a:buClr>
              <a:buFont typeface="Wingdings" pitchFamily="2" charset="2"/>
              <a:buNone/>
              <a:defRPr/>
            </a:pPr>
            <a:r>
              <a:rPr lang="en-US" sz="3000" b="1" dirty="0">
                <a:latin typeface="Arial" charset="0"/>
              </a:rPr>
              <a:t>What caused </a:t>
            </a:r>
            <a:r>
              <a:rPr lang="en-US" sz="3000" b="1" i="1" dirty="0">
                <a:latin typeface="Arial" charset="0"/>
              </a:rPr>
              <a:t>this</a:t>
            </a:r>
            <a:r>
              <a:rPr lang="en-US" sz="3000" b="1" dirty="0">
                <a:latin typeface="Arial" charset="0"/>
              </a:rPr>
              <a:t> </a:t>
            </a:r>
          </a:p>
          <a:p>
            <a:pPr marL="342900" indent="-342900" eaLnBrk="1" hangingPunct="1">
              <a:buClr>
                <a:srgbClr val="990000"/>
              </a:buClr>
              <a:buFont typeface="Wingdings" pitchFamily="2" charset="2"/>
              <a:buNone/>
              <a:defRPr/>
            </a:pPr>
            <a:r>
              <a:rPr lang="en-US" sz="3000" b="1" dirty="0">
                <a:latin typeface="Arial" charset="0"/>
              </a:rPr>
              <a:t>vase to break?</a:t>
            </a:r>
          </a:p>
        </p:txBody>
      </p:sp>
    </p:spTree>
    <p:extLst>
      <p:ext uri="{BB962C8B-B14F-4D97-AF65-F5344CB8AC3E}">
        <p14:creationId xmlns:p14="http://schemas.microsoft.com/office/powerpoint/2010/main" val="37673473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P spid="14" grpId="0" animBg="1"/>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40509</TotalTime>
  <Words>2214</Words>
  <Application>Microsoft Office PowerPoint</Application>
  <PresentationFormat>On-screen Show (4:3)</PresentationFormat>
  <Paragraphs>321</Paragraphs>
  <Slides>77</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77</vt:i4>
      </vt:variant>
    </vt:vector>
  </HeadingPairs>
  <TitlesOfParts>
    <vt:vector size="80" baseType="lpstr">
      <vt:lpstr>Arial</vt:lpstr>
      <vt:lpstr>Wingdings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Tempt the Fates New Media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Harvey on the Goal-directed Nature of Animal Generation</dc:title>
  <dc:creator>Justin M. Sytsma</dc:creator>
  <cp:lastModifiedBy>Justin Sytsma</cp:lastModifiedBy>
  <cp:revision>1358</cp:revision>
  <dcterms:created xsi:type="dcterms:W3CDTF">2005-02-01T18:45:31Z</dcterms:created>
  <dcterms:modified xsi:type="dcterms:W3CDTF">2021-06-05T22:37:41Z</dcterms:modified>
</cp:coreProperties>
</file>